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67" r:id="rId2"/>
    <p:sldId id="484" r:id="rId3"/>
    <p:sldId id="450" r:id="rId4"/>
    <p:sldId id="490" r:id="rId5"/>
    <p:sldId id="512" r:id="rId6"/>
    <p:sldId id="511" r:id="rId7"/>
    <p:sldId id="513" r:id="rId8"/>
    <p:sldId id="493" r:id="rId9"/>
    <p:sldId id="486" r:id="rId10"/>
    <p:sldId id="515" r:id="rId11"/>
    <p:sldId id="497" r:id="rId12"/>
    <p:sldId id="499" r:id="rId13"/>
    <p:sldId id="500" r:id="rId14"/>
    <p:sldId id="503" r:id="rId15"/>
    <p:sldId id="456" r:id="rId16"/>
    <p:sldId id="514" r:id="rId17"/>
    <p:sldId id="496" r:id="rId18"/>
    <p:sldId id="507" r:id="rId19"/>
    <p:sldId id="509" r:id="rId20"/>
    <p:sldId id="516" r:id="rId21"/>
    <p:sldId id="517" r:id="rId22"/>
    <p:sldId id="510" r:id="rId23"/>
    <p:sldId id="518" r:id="rId24"/>
    <p:sldId id="519" r:id="rId25"/>
    <p:sldId id="42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Горбатов" initials="РГ" lastIdx="1" clrIdx="0">
    <p:extLst>
      <p:ext uri="{19B8F6BF-5375-455C-9EA6-DF929625EA0E}">
        <p15:presenceInfo xmlns:p15="http://schemas.microsoft.com/office/powerpoint/2012/main" userId="c736879f74eeec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2"/>
    <p:restoredTop sz="85337"/>
  </p:normalViewPr>
  <p:slideViewPr>
    <p:cSldViewPr snapToGrid="0" snapToObjects="1">
      <p:cViewPr varScale="1">
        <p:scale>
          <a:sx n="79" d="100"/>
          <a:sy n="79" d="100"/>
        </p:scale>
        <p:origin x="21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8634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8D07A8-9E31-4A75-93BE-E5CF440CC7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99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КТ снимков пациента, находящегося в лечебном учреждении за несколько сотен километров от ФГБУ «ПФМИЦ», был изготовлен с использованием 3</a:t>
            </a:r>
            <a:r>
              <a:rPr lang="en-US" alt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1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принтера индивидуальный трансплантат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6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</a:t>
            </a:r>
            <a:r>
              <a:rPr lang="ru-RU" baseline="0" dirty="0" smtClean="0"/>
              <a:t> существует работы о применение 3</a:t>
            </a:r>
            <a:r>
              <a:rPr lang="en-US" baseline="0" dirty="0" smtClean="0"/>
              <a:t>D </a:t>
            </a:r>
            <a:r>
              <a:rPr lang="ru-RU" baseline="0" dirty="0" smtClean="0"/>
              <a:t>печати в создании индивидуальных протезов в России. Это: 1) институт </a:t>
            </a:r>
            <a:r>
              <a:rPr lang="ru-RU" baseline="0" dirty="0" err="1" smtClean="0"/>
              <a:t>Вредена</a:t>
            </a:r>
            <a:r>
              <a:rPr lang="ru-RU" baseline="0" dirty="0" smtClean="0"/>
              <a:t>. 2) Первый МГМУ им. Сеченова, центр эндопротезирования костей и суставов, ГКБ Боткина (</a:t>
            </a:r>
            <a:r>
              <a:rPr lang="ru-RU" baseline="0" dirty="0" err="1" smtClean="0"/>
              <a:t>Мурылев</a:t>
            </a:r>
            <a:r>
              <a:rPr lang="ru-RU" baseline="0" dirty="0" smtClean="0"/>
              <a:t> В.Ю.)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8D07A8-9E31-4A75-93BE-E5CF440CC75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3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2004 г - Вывих был вправлен</a:t>
            </a:r>
            <a:r>
              <a:rPr lang="ru-RU" baseline="0" dirty="0" smtClean="0"/>
              <a:t> закрыто. Наложен аппарат внешней фиксации на таз. Также у пациента выполнен шов мочевого пузыря, остеосинтез правой голени аппаратом </a:t>
            </a:r>
            <a:r>
              <a:rPr lang="ru-RU" baseline="0" dirty="0" err="1" smtClean="0"/>
              <a:t>Иллизарова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2006 г – появились боли, ограничение движений. Выполнено ТЭП </a:t>
            </a:r>
          </a:p>
          <a:p>
            <a:r>
              <a:rPr lang="ru-RU" baseline="0" dirty="0" smtClean="0"/>
              <a:t>2015 г – вновь возобновились боли в суставе. Выполнено ревизионное ТЭП с заменой вертлужного компонента. В послеоперационном периоде открылись свищи с гнойным отделяемым, был переведен в отделение гнойной остеологии. 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68D07A8-9E31-4A75-93BE-E5CF440CC7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83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53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Использование стандартных ортопедических</a:t>
            </a:r>
            <a:r>
              <a:rPr lang="ru-RU" baseline="0" dirty="0" smtClean="0"/>
              <a:t> стелек приводило у пациентки к прогрессированию зоны некроза. В следствие этого она могла передвигаться только без опоры на нижние конечности. Применение индивидуальных стелек, созданных на 3</a:t>
            </a:r>
            <a:r>
              <a:rPr lang="en-US" baseline="0" dirty="0" smtClean="0"/>
              <a:t>D</a:t>
            </a:r>
            <a:r>
              <a:rPr lang="ru-RU" baseline="0" dirty="0" smtClean="0"/>
              <a:t> принтере позволило пациентке самостоятельно начать ходить. Клинический результат через 4 месяца: зона некроза отсутствует. Пациентка ходить в индивидуальных стельках без дополнительной опоры.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318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92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57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343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241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4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AE3ECD-337E-416F-8E60-C6B20EB337A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24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05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2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1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Выраженный ксероз, зуд кожных покровов под гипсовой</a:t>
            </a:r>
            <a:r>
              <a:rPr lang="ru-RU" baseline="0" dirty="0" smtClean="0"/>
              <a:t> повязкой. В результате чего повязка была заменена на индивидуальный </a:t>
            </a:r>
            <a:r>
              <a:rPr lang="ru-RU" baseline="0" dirty="0" err="1" smtClean="0"/>
              <a:t>ортез</a:t>
            </a:r>
            <a:r>
              <a:rPr lang="ru-RU" baseline="0" dirty="0" smtClean="0"/>
              <a:t>. Через 3 недели перелом сросся и </a:t>
            </a:r>
            <a:r>
              <a:rPr lang="ru-RU" baseline="0" dirty="0" err="1" smtClean="0"/>
              <a:t>ортез</a:t>
            </a:r>
            <a:r>
              <a:rPr lang="ru-RU" baseline="0" dirty="0" smtClean="0"/>
              <a:t> был снят. Был достигнут хороший клинико-рентгенологический результат. </a:t>
            </a:r>
            <a:r>
              <a:rPr lang="ru-RU" baseline="0" dirty="0" err="1" smtClean="0"/>
              <a:t>Ортез</a:t>
            </a:r>
            <a:r>
              <a:rPr lang="ru-RU" baseline="0" dirty="0" smtClean="0"/>
              <a:t> влагоустойчив, полностью соответствует всем анатомическим особенностям пациента, не вызывает зуд, ксероз кожных покровов, а сетчатая структура </a:t>
            </a:r>
            <a:r>
              <a:rPr lang="ru-RU" baseline="0" dirty="0" err="1" smtClean="0"/>
              <a:t>обеспечивет</a:t>
            </a:r>
            <a:r>
              <a:rPr lang="ru-RU" baseline="0" dirty="0" smtClean="0"/>
              <a:t> хорошую теплопроводность.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71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данной презентации</a:t>
            </a:r>
            <a:r>
              <a:rPr lang="ru-RU" baseline="0" dirty="0" smtClean="0"/>
              <a:t> мы представили информацию о результатах применения 3</a:t>
            </a:r>
            <a:r>
              <a:rPr lang="en-US" baseline="0" dirty="0" smtClean="0"/>
              <a:t>D</a:t>
            </a:r>
            <a:r>
              <a:rPr lang="ru-RU" baseline="0" dirty="0" smtClean="0"/>
              <a:t> печати в тех сферах российской медицины, в которых она наиболее часто используется в настоящий момент в клинике.  Это и травматология-ортопедия, нейрохирургия, </a:t>
            </a:r>
            <a:r>
              <a:rPr lang="ru-RU" baseline="0" dirty="0" err="1" smtClean="0"/>
              <a:t>остеоонкология</a:t>
            </a:r>
            <a:r>
              <a:rPr lang="ru-RU" baseline="0" dirty="0" smtClean="0"/>
              <a:t>, челюстно-лицевая хирургия,  что объясняется следующими данными статистики.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70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пациентки</a:t>
            </a:r>
            <a:r>
              <a:rPr lang="ru-RU" baseline="0" dirty="0" smtClean="0"/>
              <a:t> из Нидерландов редкое врожденное заболевание – утолщение стенок черепа. В результате данной патологии прогрессировала внутричерепная гипертензия, ухудшалось зрение и слух. Мозговая часть черепа была удалена и замещена имплантатом из пластика.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603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Нами была разработана и запатентована технология</a:t>
            </a:r>
            <a:r>
              <a:rPr lang="ru-RU" altLang="ru-RU" baseline="0" dirty="0" smtClean="0"/>
              <a:t> создания индивидуальных костнозамещающих имплантатов.</a:t>
            </a:r>
            <a:endParaRPr lang="ru-RU" altLang="ru-RU" dirty="0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E65219-F2DE-4AAB-87D0-F4F36BD210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0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7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C35B9C-82A5-4CFE-871D-DEA06CCF12F2}" type="datetimeFigureOut">
              <a:rPr lang="ru-RU" smtClean="0"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76462" y="6245225"/>
            <a:ext cx="310339" cy="307777"/>
          </a:xfrm>
        </p:spPr>
        <p:txBody>
          <a:bodyPr/>
          <a:lstStyle/>
          <a:p>
            <a:fld id="{E7C04231-8ED3-4F08-8B25-8D3349AEB0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49253"/>
            <a:ext cx="8228013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3" y="1981201"/>
            <a:ext cx="8228013" cy="197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4113213"/>
            <a:ext cx="8228013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 rot="16200000">
            <a:off x="8376462" y="6245225"/>
            <a:ext cx="310339" cy="307777"/>
          </a:xfrm>
        </p:spPr>
        <p:txBody>
          <a:bodyPr/>
          <a:lstStyle>
            <a:lvl1pPr>
              <a:defRPr/>
            </a:lvl1pPr>
          </a:lstStyle>
          <a:p>
            <a:fld id="{48A0642D-A2EA-ED4C-8781-8D40BC1F09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54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8" r:id="rId14"/>
    <p:sldLayoutId id="2147483669" r:id="rId1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EECE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06378" y="949570"/>
            <a:ext cx="8886100" cy="3983947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3</a:t>
            </a:r>
            <a:r>
              <a:rPr lang="en-US" sz="4000" b="1" dirty="0" smtClean="0">
                <a:solidFill>
                  <a:srgbClr val="FFFF00"/>
                </a:solidFill>
              </a:rPr>
              <a:t>D </a:t>
            </a:r>
            <a:r>
              <a:rPr lang="ru-RU" sz="4000" b="1" dirty="0" smtClean="0">
                <a:solidFill>
                  <a:srgbClr val="FFFF00"/>
                </a:solidFill>
              </a:rPr>
              <a:t>печать в медицине: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вчера, сегодня, завтра</a:t>
            </a:r>
            <a:endParaRPr lang="en-US" sz="4800" b="1" dirty="0" smtClean="0">
              <a:solidFill>
                <a:srgbClr val="FFFFFF"/>
              </a:solidFill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271188" y="5233003"/>
            <a:ext cx="8687301" cy="526231"/>
          </a:xfrm>
          <a:prstGeom prst="rect">
            <a:avLst/>
          </a:prstGeom>
        </p:spPr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FFFF00"/>
                </a:solidFill>
                <a:latin typeface="Arial"/>
                <a:ea typeface="Arial"/>
              </a:rPr>
              <a:t>Н.Н. Карякин</a:t>
            </a:r>
          </a:p>
        </p:txBody>
      </p:sp>
      <p:sp>
        <p:nvSpPr>
          <p:cNvPr id="176" name="Line 3"/>
          <p:cNvSpPr/>
          <p:nvPr/>
        </p:nvSpPr>
        <p:spPr>
          <a:xfrm>
            <a:off x="205778" y="1351368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79" name="Line 5"/>
          <p:cNvSpPr/>
          <p:nvPr/>
        </p:nvSpPr>
        <p:spPr>
          <a:xfrm>
            <a:off x="336599" y="5919437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2" name="Shape 150"/>
          <p:cNvSpPr/>
          <p:nvPr/>
        </p:nvSpPr>
        <p:spPr>
          <a:xfrm>
            <a:off x="336599" y="74852"/>
            <a:ext cx="7876750" cy="119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1473" tIns="41473" rIns="41473" bIns="41473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lang="ru-RU" dirty="0" smtClean="0"/>
              <a:t>ФГБУ «Приволжский федеральный медицинский исследовательский Центр» Минздрава РФ</a:t>
            </a:r>
            <a:endParaRPr sz="2400" dirty="0">
              <a:solidFill>
                <a:srgbClr val="040C7D"/>
              </a:solidFill>
            </a:endParaRPr>
          </a:p>
          <a:p>
            <a:pPr algn="ctr">
              <a:defRPr sz="1800" b="1">
                <a:solidFill>
                  <a:srgbClr val="FFFFFF"/>
                </a:solidFill>
              </a:defRPr>
            </a:pPr>
            <a:endParaRPr lang="ru-RU" dirty="0" smtClean="0"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lang="ru-RU" dirty="0" smtClean="0"/>
              <a:t>Ассоциация специалистов по 3</a:t>
            </a:r>
            <a:r>
              <a:rPr lang="en-US" dirty="0" smtClean="0"/>
              <a:t>D </a:t>
            </a:r>
            <a:r>
              <a:rPr lang="ru-RU" dirty="0" smtClean="0"/>
              <a:t>печати в медицине</a:t>
            </a:r>
            <a:endParaRPr dirty="0"/>
          </a:p>
        </p:txBody>
      </p:sp>
      <p:pic>
        <p:nvPicPr>
          <p:cNvPr id="13" name="image2.png" descr="Ncy;&amp;Ncy;&amp;Icy;&amp;Icy;&amp;Tcy;&amp;Ocy;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0679" y="39695"/>
            <a:ext cx="1226909" cy="1226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033170" y="6252176"/>
            <a:ext cx="353718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FFFF"/>
                </a:solidFill>
              </a:rPr>
              <a:t>г</a:t>
            </a: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. Нижний</a:t>
            </a:r>
            <a:r>
              <a:rPr kumimoji="0" lang="ru-RU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 </a:t>
            </a: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Новгород</a:t>
            </a:r>
            <a:r>
              <a:rPr lang="ru-RU" b="1" dirty="0" smtClean="0">
                <a:solidFill>
                  <a:srgbClr val="FFFFFF"/>
                </a:solidFill>
              </a:rPr>
              <a:t>, 2016 г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7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71690" y="175232"/>
            <a:ext cx="666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сегодня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P11206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4" y="1113838"/>
            <a:ext cx="28575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28" y="3436461"/>
            <a:ext cx="324520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Разработка последовательности генов в молекуле ДНК для создания лекарства от рака </a:t>
            </a:r>
            <a:r>
              <a:rPr lang="ru-RU" sz="1100" dirty="0" smtClean="0">
                <a:solidFill>
                  <a:srgbClr val="FFFFFF"/>
                </a:solidFill>
              </a:rPr>
              <a:t>(</a:t>
            </a:r>
            <a:r>
              <a:rPr lang="en-US" sz="1100" dirty="0">
                <a:solidFill>
                  <a:srgbClr val="FFFFFF"/>
                </a:solidFill>
              </a:rPr>
              <a:t>http://uanews.ua.edu</a:t>
            </a:r>
            <a:r>
              <a:rPr lang="en-US" sz="1100" dirty="0" smtClean="0">
                <a:solidFill>
                  <a:srgbClr val="FFFFFF"/>
                </a:solidFill>
              </a:rPr>
              <a:t>/</a:t>
            </a:r>
            <a:r>
              <a:rPr lang="ru-RU" sz="1100" dirty="0" smtClean="0">
                <a:solidFill>
                  <a:srgbClr val="FFFFFF"/>
                </a:solidFill>
              </a:rPr>
              <a:t>)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4851" y="3398512"/>
            <a:ext cx="3411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FFFF"/>
                </a:solidFill>
              </a:rPr>
              <a:t>Краниоимплант</a:t>
            </a:r>
            <a:r>
              <a:rPr lang="ru-RU" sz="1200" dirty="0" smtClean="0">
                <a:solidFill>
                  <a:srgbClr val="FFFFFF"/>
                </a:solidFill>
              </a:rPr>
              <a:t> имплантированный пациентке </a:t>
            </a:r>
            <a:r>
              <a:rPr lang="ru-RU" sz="1200" dirty="0" smtClean="0">
                <a:solidFill>
                  <a:srgbClr val="FFFFFF"/>
                </a:solidFill>
              </a:rPr>
              <a:t>из Нидерландов </a:t>
            </a:r>
            <a:r>
              <a:rPr lang="ru-RU" sz="1200" dirty="0" smtClean="0">
                <a:solidFill>
                  <a:srgbClr val="FFFFFF"/>
                </a:solidFill>
              </a:rPr>
              <a:t>с утолщением стенок черепа</a:t>
            </a:r>
            <a:r>
              <a:rPr lang="ru-RU" sz="1200" dirty="0" smtClean="0">
                <a:solidFill>
                  <a:srgbClr val="FFFFFF"/>
                </a:solidFill>
              </a:rPr>
              <a:t> </a:t>
            </a:r>
            <a:r>
              <a:rPr lang="ru-RU" sz="1100" dirty="0" smtClean="0">
                <a:solidFill>
                  <a:srgbClr val="FFFFFF"/>
                </a:solidFill>
              </a:rPr>
              <a:t>(</a:t>
            </a:r>
            <a:r>
              <a:rPr lang="en-US" sz="1100" dirty="0" smtClean="0">
                <a:solidFill>
                  <a:srgbClr val="FFFFFF"/>
                </a:solidFill>
              </a:rPr>
              <a:t>http</a:t>
            </a:r>
            <a:r>
              <a:rPr lang="en-US" sz="1100" dirty="0">
                <a:solidFill>
                  <a:srgbClr val="FFFFFF"/>
                </a:solidFill>
              </a:rPr>
              <a:t>://www.nbcnews.com</a:t>
            </a:r>
            <a:r>
              <a:rPr lang="en-US" sz="1100" dirty="0" smtClean="0">
                <a:solidFill>
                  <a:srgbClr val="FFFFFF"/>
                </a:solidFill>
              </a:rPr>
              <a:t>/</a:t>
            </a:r>
            <a:r>
              <a:rPr lang="ru-RU" sz="1100" dirty="0" smtClean="0">
                <a:solidFill>
                  <a:srgbClr val="FFFFFF"/>
                </a:solidFill>
              </a:rPr>
              <a:t>)</a:t>
            </a:r>
            <a:endParaRPr lang="ru-RU" sz="1100" dirty="0">
              <a:solidFill>
                <a:srgbClr val="FFFFFF"/>
              </a:solidFill>
            </a:endParaRPr>
          </a:p>
        </p:txBody>
      </p:sp>
      <p:pic>
        <p:nvPicPr>
          <p:cNvPr id="9220" name="Picture 4" descr="Image: 3-D printed sku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2"/>
          <a:stretch/>
        </p:blipFill>
        <p:spPr bwMode="auto">
          <a:xfrm>
            <a:off x="3393805" y="1066057"/>
            <a:ext cx="3133406" cy="23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3D printed titanium ribcage and stern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/>
          <a:stretch/>
        </p:blipFill>
        <p:spPr bwMode="auto">
          <a:xfrm>
            <a:off x="155305" y="4182444"/>
            <a:ext cx="3238500" cy="19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724" y="6098990"/>
            <a:ext cx="342340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Титановый имплантат грудины и ребер успешно имплантированный в Испании пациенту с онкологией </a:t>
            </a:r>
            <a:endParaRPr lang="ru-RU" sz="1200" dirty="0" smtClean="0">
              <a:solidFill>
                <a:srgbClr val="FFFFFF"/>
              </a:solidFill>
            </a:endParaRPr>
          </a:p>
          <a:p>
            <a:pPr algn="ctr"/>
            <a:r>
              <a:rPr lang="ru-RU" sz="1100" dirty="0" smtClean="0">
                <a:solidFill>
                  <a:srgbClr val="FFFFFF"/>
                </a:solidFill>
              </a:rPr>
              <a:t>(</a:t>
            </a:r>
            <a:r>
              <a:rPr lang="en-US" sz="1100" dirty="0" smtClean="0">
                <a:solidFill>
                  <a:srgbClr val="FFFFFF"/>
                </a:solidFill>
              </a:rPr>
              <a:t>http</a:t>
            </a:r>
            <a:r>
              <a:rPr lang="en-US" sz="1100" dirty="0">
                <a:solidFill>
                  <a:srgbClr val="FFFFFF"/>
                </a:solidFill>
              </a:rPr>
              <a:t>://www.abc.net.au</a:t>
            </a:r>
            <a:r>
              <a:rPr lang="en-US" sz="1100" dirty="0" smtClean="0">
                <a:solidFill>
                  <a:srgbClr val="FFFFFF"/>
                </a:solidFill>
              </a:rPr>
              <a:t>/</a:t>
            </a:r>
            <a:r>
              <a:rPr lang="ru-RU" sz="1100" dirty="0" smtClean="0">
                <a:solidFill>
                  <a:srgbClr val="FFFFFF"/>
                </a:solidFill>
              </a:rPr>
              <a:t>)</a:t>
            </a:r>
            <a:endParaRPr lang="ru-RU" sz="1100" dirty="0">
              <a:solidFill>
                <a:srgbClr val="FFFFFF"/>
              </a:solidFill>
            </a:endParaRPr>
          </a:p>
        </p:txBody>
      </p:sp>
      <p:pic>
        <p:nvPicPr>
          <p:cNvPr id="9224" name="Picture 8" descr="http://www.rniito.org/upload/images/innov/r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3714" r="58474" b="12633"/>
          <a:stretch/>
        </p:blipFill>
        <p:spPr bwMode="auto">
          <a:xfrm>
            <a:off x="6800020" y="1120813"/>
            <a:ext cx="2188334" cy="22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34535" y="3421213"/>
            <a:ext cx="215381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Индивидуальная </a:t>
            </a:r>
            <a:r>
              <a:rPr kumimoji="0" lang="ru-RU" sz="1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ацетабулярная</a:t>
            </a: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 система.</a:t>
            </a:r>
            <a:r>
              <a:rPr kumimoji="0" lang="ru-RU" sz="1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 </a:t>
            </a:r>
            <a:r>
              <a:rPr lang="ru-RU" sz="1200" dirty="0" smtClean="0">
                <a:solidFill>
                  <a:srgbClr val="FFFFFF"/>
                </a:solidFill>
              </a:rPr>
              <a:t>РННИИТО им. </a:t>
            </a:r>
            <a:r>
              <a:rPr lang="ru-RU" sz="1200" dirty="0" err="1" smtClean="0">
                <a:solidFill>
                  <a:srgbClr val="FFFFFF"/>
                </a:solidFill>
              </a:rPr>
              <a:t>Р.Р.Вредена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9226" name="Picture 10" descr="3D printed pills drugs pharmaceutica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6" y="4182444"/>
            <a:ext cx="2906859" cy="193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03060" y="6053871"/>
            <a:ext cx="322415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Персонифицированный препарат </a:t>
            </a:r>
            <a:r>
              <a:rPr lang="ru-RU" sz="1200" dirty="0" smtClean="0">
                <a:solidFill>
                  <a:srgbClr val="FFFFFF"/>
                </a:solidFill>
              </a:rPr>
              <a:t>от </a:t>
            </a:r>
            <a:r>
              <a:rPr lang="ru-RU" sz="1200" dirty="0" smtClean="0">
                <a:solidFill>
                  <a:srgbClr val="FFFFFF"/>
                </a:solidFill>
              </a:rPr>
              <a:t>эпилепсии (</a:t>
            </a:r>
            <a:r>
              <a:rPr lang="ru-RU" sz="1200" dirty="0" err="1" smtClean="0">
                <a:solidFill>
                  <a:srgbClr val="FFFFFF"/>
                </a:solidFill>
              </a:rPr>
              <a:t>Леветирацетам</a:t>
            </a:r>
            <a:r>
              <a:rPr lang="ru-RU" sz="1200" dirty="0" smtClean="0">
                <a:solidFill>
                  <a:srgbClr val="FFFFFF"/>
                </a:solidFill>
              </a:rPr>
              <a:t>) создаваемый </a:t>
            </a:r>
            <a:r>
              <a:rPr lang="ru-RU" sz="1200" dirty="0" smtClean="0">
                <a:solidFill>
                  <a:srgbClr val="FFFFFF"/>
                </a:solidFill>
              </a:rPr>
              <a:t>на 3</a:t>
            </a:r>
            <a:r>
              <a:rPr lang="en-US" sz="1200" dirty="0" smtClean="0">
                <a:solidFill>
                  <a:srgbClr val="FFFFFF"/>
                </a:solidFill>
              </a:rPr>
              <a:t>D</a:t>
            </a:r>
            <a:r>
              <a:rPr lang="ru-RU" sz="1200" dirty="0" smtClean="0">
                <a:solidFill>
                  <a:srgbClr val="FFFFFF"/>
                </a:solidFill>
              </a:rPr>
              <a:t> принтере и </a:t>
            </a:r>
            <a:r>
              <a:rPr lang="ru-RU" sz="1200" dirty="0" smtClean="0">
                <a:solidFill>
                  <a:srgbClr val="FFFFFF"/>
                </a:solidFill>
              </a:rPr>
              <a:t>разрешенный </a:t>
            </a:r>
            <a:r>
              <a:rPr lang="en-US" sz="1200" dirty="0">
                <a:solidFill>
                  <a:srgbClr val="FFFFFF"/>
                </a:solidFill>
              </a:rPr>
              <a:t>FDA </a:t>
            </a:r>
            <a:r>
              <a:rPr lang="ru-RU" sz="1200" dirty="0" smtClean="0">
                <a:solidFill>
                  <a:srgbClr val="FFFFFF"/>
                </a:solidFill>
              </a:rPr>
              <a:t>(</a:t>
            </a:r>
            <a:r>
              <a:rPr lang="en-US" sz="1100" dirty="0" smtClean="0">
                <a:solidFill>
                  <a:srgbClr val="FFFFFF"/>
                </a:solidFill>
              </a:rPr>
              <a:t>http</a:t>
            </a:r>
            <a:r>
              <a:rPr lang="en-US" sz="1100" dirty="0">
                <a:solidFill>
                  <a:srgbClr val="FFFFFF"/>
                </a:solidFill>
              </a:rPr>
              <a:t>://www.computerworld.com</a:t>
            </a:r>
            <a:r>
              <a:rPr lang="en-US" sz="1100" dirty="0" smtClean="0">
                <a:solidFill>
                  <a:srgbClr val="FFFFFF"/>
                </a:solidFill>
              </a:rPr>
              <a:t>/</a:t>
            </a:r>
            <a:r>
              <a:rPr lang="ru-RU" sz="1100" dirty="0" smtClean="0">
                <a:solidFill>
                  <a:srgbClr val="FFFFFF"/>
                </a:solidFill>
              </a:rPr>
              <a:t>)</a:t>
            </a:r>
            <a:endParaRPr kumimoji="0" lang="ru-RU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8145" y="6091820"/>
            <a:ext cx="291141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Костнозамещающие имплантаты. </a:t>
            </a:r>
            <a:r>
              <a:rPr lang="ru-RU" sz="1200" dirty="0">
                <a:solidFill>
                  <a:srgbClr val="FFFFFF"/>
                </a:solidFill>
              </a:rPr>
              <a:t>НИИ нейрохирургии имени </a:t>
            </a:r>
            <a:endParaRPr lang="ru-RU" sz="1200" dirty="0" smtClean="0">
              <a:solidFill>
                <a:srgbClr val="FFFFFF"/>
              </a:solidFill>
            </a:endParaRPr>
          </a:p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Н</a:t>
            </a:r>
            <a:r>
              <a:rPr lang="ru-RU" sz="1200" dirty="0">
                <a:solidFill>
                  <a:srgbClr val="FFFFFF"/>
                </a:solidFill>
              </a:rPr>
              <a:t>. Н. </a:t>
            </a:r>
            <a:r>
              <a:rPr lang="ru-RU" sz="1200" dirty="0" smtClean="0">
                <a:solidFill>
                  <a:srgbClr val="FFFFFF"/>
                </a:solidFill>
              </a:rPr>
              <a:t>Бурденко </a:t>
            </a:r>
            <a:r>
              <a:rPr lang="ru-RU" sz="1100" dirty="0" smtClean="0">
                <a:solidFill>
                  <a:srgbClr val="FFFFFF"/>
                </a:solidFill>
              </a:rPr>
              <a:t>(</a:t>
            </a:r>
            <a:r>
              <a:rPr lang="en-US" sz="1100" dirty="0">
                <a:solidFill>
                  <a:srgbClr val="FFFFFF"/>
                </a:solidFill>
              </a:rPr>
              <a:t>http://nniito.ru/?</a:t>
            </a:r>
            <a:r>
              <a:rPr lang="en-US" sz="1100" dirty="0" smtClean="0">
                <a:solidFill>
                  <a:srgbClr val="FFFFFF"/>
                </a:solidFill>
              </a:rPr>
              <a:t>id=6554</a:t>
            </a:r>
            <a:endParaRPr lang="ru-RU" sz="1100" dirty="0" smtClean="0">
              <a:solidFill>
                <a:srgbClr val="FFFFFF"/>
              </a:solidFill>
            </a:endParaRPr>
          </a:p>
          <a:p>
            <a:pPr algn="ctr"/>
            <a:r>
              <a:rPr lang="ru-RU" sz="1100" dirty="0" smtClean="0">
                <a:solidFill>
                  <a:srgbClr val="FFFFFF"/>
                </a:solidFill>
              </a:rPr>
              <a:t>Маряхин А.Д.</a:t>
            </a:r>
            <a:r>
              <a:rPr lang="ru-RU" sz="1100" dirty="0" smtClean="0">
                <a:solidFill>
                  <a:srgbClr val="FFFFFF"/>
                </a:solidFill>
              </a:rPr>
              <a:t>)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8" name="Picture 4" descr="Монтаж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0" t="2" r="2254" b="49530"/>
          <a:stretch/>
        </p:blipFill>
        <p:spPr bwMode="auto">
          <a:xfrm>
            <a:off x="6745437" y="4202237"/>
            <a:ext cx="2297499" cy="18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58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8338" y="1691559"/>
            <a:ext cx="8229600" cy="74453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технологии </a:t>
            </a:r>
          </a:p>
        </p:txBody>
      </p:sp>
      <p:pic>
        <p:nvPicPr>
          <p:cNvPr id="2765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0" y="4903788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14201"/>
          <a:stretch>
            <a:fillRect/>
          </a:stretch>
        </p:blipFill>
        <p:spPr bwMode="auto">
          <a:xfrm>
            <a:off x="2356603" y="4903788"/>
            <a:ext cx="1657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13" y="4903788"/>
            <a:ext cx="10795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1"/>
          <a:stretch>
            <a:fillRect/>
          </a:stretch>
        </p:blipFill>
        <p:spPr bwMode="auto">
          <a:xfrm>
            <a:off x="5667373" y="4903788"/>
            <a:ext cx="15763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2150" r="27600" b="18500"/>
          <a:stretch>
            <a:fillRect/>
          </a:stretch>
        </p:blipFill>
        <p:spPr bwMode="auto">
          <a:xfrm>
            <a:off x="7437416" y="4903788"/>
            <a:ext cx="13398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792" y="2217919"/>
            <a:ext cx="80735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КТ пациента создается компьютерная 3</a:t>
            </a:r>
            <a:r>
              <a:rPr lang="en-US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трансплантата.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ее гибридное параметрическое моделирование и топологическая оптимизация.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</a:t>
            </a:r>
            <a:r>
              <a:rPr lang="ru-RU" altLang="ru-RU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триангулярная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матрица, которая затем изготавливается на 3</a:t>
            </a:r>
            <a:r>
              <a:rPr lang="en-US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принтере.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ru-RU" altLang="ru-RU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Импакция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нее </a:t>
            </a:r>
            <a:r>
              <a:rPr lang="ru-RU" altLang="ru-RU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костнозамещающего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вещества.</a:t>
            </a: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Стерилизация готового трансплантата.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3380"/>
            <a:ext cx="889477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  <a:r>
              <a:rPr kumimoji="0" lang="en-US" sz="22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 </a:t>
            </a:r>
            <a:r>
              <a:rPr kumimoji="0" lang="ru-RU" sz="22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печать в</a:t>
            </a:r>
            <a:r>
              <a:rPr kumimoji="0" lang="ru-RU" sz="22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создании индивидуальных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костнозамещающих имплантатов</a:t>
            </a:r>
            <a:endParaRPr kumimoji="0" lang="ru-RU" sz="22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image2.png" descr="Ncy;&amp;Ncy;&amp;Icy;&amp;Icy;&amp;Tcy;&amp;Ocy;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248815" y="204549"/>
            <a:ext cx="666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сегодня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0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13983"/>
          <a:stretch/>
        </p:blipFill>
        <p:spPr bwMode="auto">
          <a:xfrm>
            <a:off x="3895222" y="3742459"/>
            <a:ext cx="4547533" cy="248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5434"/>
          <a:stretch/>
        </p:blipFill>
        <p:spPr bwMode="auto">
          <a:xfrm>
            <a:off x="4888669" y="630032"/>
            <a:ext cx="2560638" cy="2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3" r="13583" b="12988"/>
          <a:stretch>
            <a:fillRect/>
          </a:stretch>
        </p:blipFill>
        <p:spPr bwMode="auto">
          <a:xfrm>
            <a:off x="704698" y="3658190"/>
            <a:ext cx="2310530" cy="254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6864" y="0"/>
            <a:ext cx="4725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пример</a:t>
            </a:r>
          </a:p>
        </p:txBody>
      </p:sp>
      <p:pic>
        <p:nvPicPr>
          <p:cNvPr id="7" name="image2.png" descr="Ncy;&amp;Ncy;&amp;Icy;&amp;Icy;&amp;Tcy;&amp;Ocy;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5776"/>
          <a:stretch/>
        </p:blipFill>
        <p:spPr bwMode="auto">
          <a:xfrm>
            <a:off x="1548417" y="654480"/>
            <a:ext cx="2609024" cy="251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3581" y="3212057"/>
            <a:ext cx="452784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КТ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с 3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реконструкцией</a:t>
            </a: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до операции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42571"/>
            <a:ext cx="37199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Этап моделирования имплантата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072" y="6229627"/>
            <a:ext cx="374783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Индивидуальный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имплантат из </a:t>
            </a:r>
            <a:r>
              <a:rPr kumimoji="0" lang="ru-RU" sz="16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костнозамещающего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вещества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151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71" y="1257848"/>
            <a:ext cx="4145372" cy="29275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149472" y="4672919"/>
            <a:ext cx="4407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</a:t>
            </a:r>
            <a:r>
              <a:rPr lang="ru-RU" alt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имплантации 15-20 мин!!!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2914" y="997536"/>
            <a:ext cx="3415292" cy="369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2925" y="4857585"/>
            <a:ext cx="33752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КТ после имплантации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3321" y="177470"/>
            <a:ext cx="4227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пример</a:t>
            </a:r>
          </a:p>
        </p:txBody>
      </p:sp>
      <p:pic>
        <p:nvPicPr>
          <p:cNvPr id="8" name="image2.png" descr="Ncy;&amp;Ncy;&amp;Icy;&amp;Icy;&amp;Tcy;&amp;Ocy;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64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76" y="1120813"/>
            <a:ext cx="8718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Индивидуальные титановые </a:t>
            </a:r>
            <a:r>
              <a:rPr lang="ru-RU" sz="22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эндопротезы</a:t>
            </a:r>
            <a:endParaRPr lang="ru-RU" sz="22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2577" t="23136" r="29789" b="53925"/>
          <a:stretch/>
        </p:blipFill>
        <p:spPr>
          <a:xfrm>
            <a:off x="191731" y="1777226"/>
            <a:ext cx="2503171" cy="18315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7288" t="58884" r="30181" b="22361"/>
          <a:stretch/>
        </p:blipFill>
        <p:spPr>
          <a:xfrm>
            <a:off x="2762422" y="1777226"/>
            <a:ext cx="2175652" cy="18315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1731" y="3608813"/>
            <a:ext cx="4746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M. Wind  et al, </a:t>
            </a:r>
            <a:r>
              <a:rPr lang="en-US" sz="16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Ortopedics</a:t>
            </a:r>
            <a:r>
              <a:rPr lang="ru-RU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2013 г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2734" t="12277" r="59365" b="14798"/>
          <a:stretch/>
        </p:blipFill>
        <p:spPr>
          <a:xfrm>
            <a:off x="170664" y="4464939"/>
            <a:ext cx="1245809" cy="18315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2693" t="32032" r="59136" b="32155"/>
          <a:stretch/>
        </p:blipFill>
        <p:spPr>
          <a:xfrm>
            <a:off x="3066560" y="4320190"/>
            <a:ext cx="2626418" cy="18781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3178" t="7644" r="59245" b="24265"/>
          <a:stretch/>
        </p:blipFill>
        <p:spPr>
          <a:xfrm>
            <a:off x="1534345" y="4464938"/>
            <a:ext cx="1318742" cy="18315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2790" t="28146" r="59146" b="35052"/>
          <a:stretch/>
        </p:blipFill>
        <p:spPr>
          <a:xfrm>
            <a:off x="5906452" y="4320190"/>
            <a:ext cx="2546159" cy="18781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47313" t="31978" r="31432" b="38475"/>
          <a:stretch/>
        </p:blipFill>
        <p:spPr>
          <a:xfrm>
            <a:off x="5614475" y="1775743"/>
            <a:ext cx="2096373" cy="16392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l="53217" t="27448" r="32952" b="38710"/>
          <a:stretch/>
        </p:blipFill>
        <p:spPr>
          <a:xfrm>
            <a:off x="7857648" y="1777225"/>
            <a:ext cx="1189927" cy="163774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471410" y="3441336"/>
            <a:ext cx="3751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S</a:t>
            </a:r>
            <a:r>
              <a:rPr lang="ru-RU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. С</a:t>
            </a:r>
            <a:r>
              <a:rPr lang="en-US" sz="16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olen</a:t>
            </a:r>
            <a:r>
              <a:rPr lang="en-US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et al, </a:t>
            </a:r>
            <a:r>
              <a:rPr lang="en-US" sz="16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Acta</a:t>
            </a:r>
            <a:r>
              <a:rPr lang="en-US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Ortop</a:t>
            </a:r>
            <a:r>
              <a:rPr lang="en-US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Belg</a:t>
            </a:r>
            <a:r>
              <a:rPr lang="ru-RU" sz="16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cs typeface="Times New Roman" panose="02020603050405020304" pitchFamily="18" charset="0"/>
              </a:rPr>
              <a:t>2012 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66675" y="6296525"/>
            <a:ext cx="3934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M</a:t>
            </a:r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Baauw</a:t>
            </a:r>
            <a:r>
              <a:rPr lang="en-US" sz="1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et al</a:t>
            </a:r>
            <a:r>
              <a:rPr lang="ru-RU" sz="1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Ortopedics</a:t>
            </a:r>
            <a:r>
              <a:rPr lang="ru-RU" sz="1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, 2016.</a:t>
            </a:r>
            <a:endParaRPr lang="en-US" sz="1800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image2.png" descr="Ncy;&amp;Ncy;&amp;Icy;&amp;Icy;&amp;Tcy;&amp;Ocy;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271690" y="45793"/>
            <a:ext cx="666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сегодня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0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/>
          <a:stretch/>
        </p:blipFill>
        <p:spPr>
          <a:xfrm>
            <a:off x="152333" y="952586"/>
            <a:ext cx="2215401" cy="39796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1028" y="160893"/>
            <a:ext cx="3964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Клинический пример</a:t>
            </a:r>
          </a:p>
        </p:txBody>
      </p:sp>
      <p:pic>
        <p:nvPicPr>
          <p:cNvPr id="9" name="image2.png" descr="Ncy;&amp;Ncy;&amp;Icy;&amp;Icy;&amp;Tcy;&amp;Ocy;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95627" y="5007872"/>
            <a:ext cx="18043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FFFFFF"/>
                </a:solidFill>
              </a:rPr>
              <a:t>Rg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до операции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825" t="20906" r="35486" b="31530"/>
          <a:stretch/>
        </p:blipFill>
        <p:spPr>
          <a:xfrm>
            <a:off x="2589625" y="1363309"/>
            <a:ext cx="3582142" cy="32280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7301" y="46881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D</a:t>
            </a:r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 модель индивидуального </a:t>
            </a:r>
            <a:r>
              <a:rPr lang="ru-RU" sz="1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ацетабулярного</a:t>
            </a:r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 компонента </a:t>
            </a:r>
            <a:r>
              <a:rPr lang="ru-RU" sz="1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эндопротеза</a:t>
            </a:r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 (</a:t>
            </a:r>
            <a:r>
              <a:rPr lang="ru-RU" altLang="ru-RU" sz="1800" dirty="0">
                <a:solidFill>
                  <a:srgbClr val="FFFFFF"/>
                </a:solidFill>
                <a:ea typeface="宋体" charset="-122"/>
              </a:rPr>
              <a:t>«ЭНДОПРИНТ ®»</a:t>
            </a:r>
            <a:r>
              <a:rPr lang="ru-RU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9" t="34424" r="849" b="34166"/>
          <a:stretch/>
        </p:blipFill>
        <p:spPr>
          <a:xfrm>
            <a:off x="6449568" y="1022445"/>
            <a:ext cx="2255520" cy="390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1240" y="5066104"/>
            <a:ext cx="2173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Rg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после операции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8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1248815" y="293704"/>
            <a:ext cx="66654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: сегодня</a:t>
            </a:r>
            <a:endParaRPr lang="ru-RU" altLang="ru-RU" sz="2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995029" y="1099094"/>
            <a:ext cx="329833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FF00"/>
                </a:solidFill>
              </a:rPr>
              <a:t>Ортопедические стельки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27267" t="12059" r="20234" b="20386"/>
          <a:stretch/>
        </p:blipFill>
        <p:spPr>
          <a:xfrm>
            <a:off x="3154508" y="3814552"/>
            <a:ext cx="2854092" cy="20658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11115" t="8502" r="49739" b="41628"/>
          <a:stretch/>
        </p:blipFill>
        <p:spPr>
          <a:xfrm>
            <a:off x="69321" y="1499202"/>
            <a:ext cx="2656128" cy="25377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51975" r="42778" b="5901"/>
          <a:stretch/>
        </p:blipFill>
        <p:spPr>
          <a:xfrm rot="5400000">
            <a:off x="6543295" y="1471799"/>
            <a:ext cx="2542132" cy="25969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16015" y="4415837"/>
            <a:ext cx="2669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нагрузки на стопу при использовании персонифицированных стелек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9890" y="4429328"/>
            <a:ext cx="235530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нагрузки на стопу без использовании персонифицированных стелек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 rot="5400000">
            <a:off x="2679651" y="1736208"/>
            <a:ext cx="2047964" cy="17416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r="9350"/>
          <a:stretch/>
        </p:blipFill>
        <p:spPr>
          <a:xfrm rot="5400000">
            <a:off x="4519546" y="1737860"/>
            <a:ext cx="2051268" cy="17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69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8979" y="8966"/>
            <a:ext cx="38722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Arial"/>
              </a:rPr>
              <a:t>Клинический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пример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19943" r="4152" b="9543"/>
          <a:stretch/>
        </p:blipFill>
        <p:spPr>
          <a:xfrm rot="16200000">
            <a:off x="-520657" y="1875185"/>
            <a:ext cx="3750607" cy="2334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b="29145"/>
          <a:stretch/>
        </p:blipFill>
        <p:spPr>
          <a:xfrm>
            <a:off x="2757234" y="4397542"/>
            <a:ext cx="3192379" cy="1479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"/>
          <a:stretch/>
        </p:blipFill>
        <p:spPr>
          <a:xfrm rot="5400000">
            <a:off x="2703760" y="1290419"/>
            <a:ext cx="3299325" cy="2348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7650" b="5355"/>
          <a:stretch/>
        </p:blipFill>
        <p:spPr>
          <a:xfrm rot="16200000">
            <a:off x="5999944" y="1064157"/>
            <a:ext cx="2892198" cy="2394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176" y="4128609"/>
            <a:ext cx="2947734" cy="2210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885" y="6196764"/>
            <a:ext cx="309475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Ds</a:t>
            </a:r>
            <a:r>
              <a:rPr kumimoji="0" lang="ru-RU" sz="20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:</a:t>
            </a:r>
            <a:r>
              <a:rPr kumimoji="0" lang="ru-RU" sz="200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rial"/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Диабетическая стопа</a:t>
            </a:r>
            <a:endParaRPr kumimoji="0" lang="ru-RU" sz="20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1" name="image2.png" descr="Ncy;&amp;Ncy;&amp;Icy;&amp;Icy;&amp;Tcy;&amp;Ocy;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44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32422" r="31100" b="14465"/>
          <a:stretch/>
        </p:blipFill>
        <p:spPr bwMode="auto">
          <a:xfrm>
            <a:off x="6184816" y="4014675"/>
            <a:ext cx="2735262" cy="26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862" y="1000712"/>
            <a:ext cx="733583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altLang="ru-RU" sz="2200" b="1" dirty="0" smtClean="0">
                <a:solidFill>
                  <a:srgbClr val="FFFF00"/>
                </a:solidFill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</a:rPr>
              <a:t>печать в создании индивидуальных </a:t>
            </a:r>
            <a:r>
              <a:rPr lang="ru-RU" altLang="ru-RU" sz="2200" b="1" dirty="0" err="1" smtClean="0">
                <a:solidFill>
                  <a:srgbClr val="FFFF00"/>
                </a:solidFill>
              </a:rPr>
              <a:t>эндопротезов</a:t>
            </a:r>
            <a:r>
              <a:rPr lang="ru-RU" altLang="ru-RU" sz="2200" b="1" dirty="0" smtClean="0">
                <a:solidFill>
                  <a:srgbClr val="FFFF00"/>
                </a:solidFill>
              </a:rPr>
              <a:t> ушной раковины</a:t>
            </a:r>
            <a:endParaRPr lang="ru-RU" altLang="ru-RU" sz="2200" b="1" dirty="0">
              <a:solidFill>
                <a:srgbClr val="FFFF00"/>
              </a:solidFill>
            </a:endParaRPr>
          </a:p>
        </p:txBody>
      </p:sp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481628" y="5791495"/>
            <a:ext cx="48682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dirty="0" smtClean="0">
                <a:solidFill>
                  <a:srgbClr val="FFFFFF"/>
                </a:solidFill>
              </a:rPr>
              <a:t>Ds</a:t>
            </a:r>
            <a:r>
              <a:rPr lang="ru-RU" altLang="ru-RU" sz="2000" dirty="0" smtClean="0">
                <a:solidFill>
                  <a:srgbClr val="FFFFFF"/>
                </a:solidFill>
              </a:rPr>
              <a:t>: </a:t>
            </a:r>
            <a:r>
              <a:rPr lang="ru-RU" altLang="ru-RU" dirty="0" smtClean="0">
                <a:solidFill>
                  <a:srgbClr val="FFFFFF"/>
                </a:solidFill>
              </a:rPr>
              <a:t>врожденное недоразвитие ушной раковины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64815" y="1861640"/>
            <a:ext cx="2893326" cy="3613045"/>
            <a:chOff x="0" y="1653346"/>
            <a:chExt cx="3311525" cy="4221163"/>
          </a:xfrm>
        </p:grpSpPr>
        <p:grpSp>
          <p:nvGrpSpPr>
            <p:cNvPr id="40962" name="Group 1"/>
            <p:cNvGrpSpPr>
              <a:grpSpLocks/>
            </p:cNvGrpSpPr>
            <p:nvPr/>
          </p:nvGrpSpPr>
          <p:grpSpPr bwMode="auto">
            <a:xfrm>
              <a:off x="0" y="1653346"/>
              <a:ext cx="3311525" cy="4221163"/>
              <a:chOff x="249" y="255"/>
              <a:chExt cx="2086" cy="2659"/>
            </a:xfrm>
          </p:grpSpPr>
          <p:pic>
            <p:nvPicPr>
              <p:cNvPr id="4096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24" t="6694" r="18379"/>
              <a:stretch>
                <a:fillRect/>
              </a:stretch>
            </p:blipFill>
            <p:spPr bwMode="auto">
              <a:xfrm>
                <a:off x="249" y="255"/>
                <a:ext cx="2086" cy="2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0968" name="Text Box 3"/>
              <p:cNvSpPr txBox="1">
                <a:spLocks noChangeArrowheads="1"/>
              </p:cNvSpPr>
              <p:nvPr/>
            </p:nvSpPr>
            <p:spPr bwMode="auto">
              <a:xfrm>
                <a:off x="249" y="255"/>
                <a:ext cx="2086" cy="2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296538" y="2947916"/>
              <a:ext cx="1596788" cy="53226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74952" y="1856418"/>
            <a:ext cx="2793053" cy="3590625"/>
            <a:chOff x="3348038" y="1653346"/>
            <a:chExt cx="3098800" cy="4248150"/>
          </a:xfrm>
        </p:grpSpPr>
        <p:pic>
          <p:nvPicPr>
            <p:cNvPr id="4096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3" t="5890" r="24292" b="7350"/>
            <a:stretch>
              <a:fillRect/>
            </a:stretch>
          </p:blipFill>
          <p:spPr bwMode="auto">
            <a:xfrm>
              <a:off x="3348038" y="1653346"/>
              <a:ext cx="3098800" cy="424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160129" y="3100316"/>
              <a:ext cx="1596788" cy="53226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34478" b="18159"/>
          <a:stretch/>
        </p:blipFill>
        <p:spPr>
          <a:xfrm>
            <a:off x="6184816" y="1748780"/>
            <a:ext cx="2793405" cy="2152558"/>
          </a:xfrm>
          <a:prstGeom prst="rect">
            <a:avLst/>
          </a:prstGeom>
        </p:spPr>
      </p:pic>
      <p:pic>
        <p:nvPicPr>
          <p:cNvPr id="15" name="image2.png" descr="Ncy;&amp;Ncy;&amp;Icy;&amp;Icy;&amp;Tcy;&amp;Ocy;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271690" y="175232"/>
            <a:ext cx="666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сегодня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59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7368" r="12907" b="1231"/>
          <a:stretch>
            <a:fillRect/>
          </a:stretch>
        </p:blipFill>
        <p:spPr bwMode="auto">
          <a:xfrm>
            <a:off x="5636360" y="751649"/>
            <a:ext cx="2409023" cy="246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50314" y="40132"/>
            <a:ext cx="440280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Клинический пример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1982" y="6101051"/>
            <a:ext cx="458875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Результат после операции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image2.png" descr="Ncy;&amp;Ncy;&amp;Icy;&amp;Icy;&amp;Tcy;&amp;Ocy;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/>
          <p:cNvGrpSpPr/>
          <p:nvPr/>
        </p:nvGrpSpPr>
        <p:grpSpPr>
          <a:xfrm>
            <a:off x="3038842" y="775859"/>
            <a:ext cx="2078616" cy="2468427"/>
            <a:chOff x="1915349" y="766092"/>
            <a:chExt cx="2078616" cy="2468427"/>
          </a:xfrm>
        </p:grpSpPr>
        <p:pic>
          <p:nvPicPr>
            <p:cNvPr id="440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3" t="21811" r="23433"/>
            <a:stretch>
              <a:fillRect/>
            </a:stretch>
          </p:blipFill>
          <p:spPr bwMode="auto">
            <a:xfrm>
              <a:off x="1915349" y="766092"/>
              <a:ext cx="2078616" cy="2468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438066" y="1604353"/>
              <a:ext cx="1016642" cy="278871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57078" y="3413091"/>
            <a:ext cx="2085217" cy="2465713"/>
            <a:chOff x="1899318" y="3451336"/>
            <a:chExt cx="2085217" cy="2465713"/>
          </a:xfrm>
        </p:grpSpPr>
        <p:pic>
          <p:nvPicPr>
            <p:cNvPr id="44035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3" t="17213" r="22200"/>
            <a:stretch>
              <a:fillRect/>
            </a:stretch>
          </p:blipFill>
          <p:spPr bwMode="auto">
            <a:xfrm>
              <a:off x="1899318" y="3451336"/>
              <a:ext cx="2085217" cy="246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941926" y="4281865"/>
              <a:ext cx="1016642" cy="278871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657961" y="3427707"/>
            <a:ext cx="2365821" cy="2465713"/>
            <a:chOff x="5296911" y="3451336"/>
            <a:chExt cx="2365821" cy="2465713"/>
          </a:xfrm>
        </p:grpSpPr>
        <p:pic>
          <p:nvPicPr>
            <p:cNvPr id="44036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6" t="11966" r="19409"/>
            <a:stretch>
              <a:fillRect/>
            </a:stretch>
          </p:blipFill>
          <p:spPr bwMode="auto">
            <a:xfrm>
              <a:off x="5296911" y="3451336"/>
              <a:ext cx="2365821" cy="246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840872" y="4405154"/>
              <a:ext cx="556215" cy="278871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281566" y="766092"/>
            <a:ext cx="2238375" cy="3362325"/>
            <a:chOff x="2197" y="133"/>
            <a:chExt cx="1183" cy="190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9" r="23636" b="1550"/>
            <a:stretch>
              <a:fillRect/>
            </a:stretch>
          </p:blipFill>
          <p:spPr bwMode="auto">
            <a:xfrm>
              <a:off x="2197" y="133"/>
              <a:ext cx="1183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2197" y="133"/>
              <a:ext cx="1183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52066" y="4192340"/>
            <a:ext cx="2498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Индивидуальный эластичный протез ушной раковины (материал - Политетрафторэтилен)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5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1311460" y="48199"/>
            <a:ext cx="66654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 чего все начиналось?</a:t>
            </a:r>
            <a:endParaRPr lang="ru-RU" altLang="ru-RU" sz="2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128" name="Picture 8" descr="В Шанхае открыли педиатрический 3D цент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9383"/>
          <a:stretch/>
        </p:blipFill>
        <p:spPr bwMode="auto">
          <a:xfrm>
            <a:off x="162314" y="1567619"/>
            <a:ext cx="3073166" cy="22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698897" y="1055119"/>
            <a:ext cx="617893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Макеты для предоперационного планирования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314" y="3909004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smtClean="0">
                <a:solidFill>
                  <a:srgbClr val="FFFFFF"/>
                </a:solidFill>
              </a:rPr>
              <a:t>www.medicaldaily.com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5122" name="Picture 2" descr="3D-печатная модель опухоли, почек, артерий и т.д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07" y="1591798"/>
            <a:ext cx="2563241" cy="227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1255" y="3855527"/>
            <a:ext cx="2294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smtClean="0">
                <a:solidFill>
                  <a:srgbClr val="FFFFFF"/>
                </a:solidFill>
              </a:rPr>
              <a:t>www.cmcnet.com.br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5" name="Picture 4" descr="3d-facial-reconstruction-aid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3892" b="9780"/>
          <a:stretch/>
        </p:blipFill>
        <p:spPr bwMode="auto">
          <a:xfrm>
            <a:off x="6317175" y="1736382"/>
            <a:ext cx="2646802" cy="21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50989" y="3866462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smtClean="0">
                <a:solidFill>
                  <a:srgbClr val="FFFFFF"/>
                </a:solidFill>
              </a:rPr>
              <a:t>3dtoday.ru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5126" name="Picture 6" descr="3Dv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7" y="451605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57" y="6500305"/>
            <a:ext cx="2433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http://www.genconnect.com/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9" name="Picture 8" descr="http://www.3ders.org/images/3d-printed-kidney-with-tum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7" y="4448398"/>
            <a:ext cx="2622838" cy="19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85408" y="6500305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http://www.3ders.org/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5130" name="Picture 10" descr="Print Shift 3D printing and heal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20" y="4448398"/>
            <a:ext cx="2915614" cy="20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28604" y="6511347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http://www.dezeen.com/</a:t>
            </a:r>
            <a:endParaRPr lang="ru-R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0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85664" y="24036"/>
            <a:ext cx="66654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что нас ждет в будущем?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00406" y="3451065"/>
            <a:ext cx="3194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</a:rPr>
              <a:t>Напечатанный конструктор щитовидной железы мыши 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 smtClean="0">
                <a:solidFill>
                  <a:srgbClr val="FFFFFF"/>
                </a:solidFill>
              </a:rPr>
              <a:t>3D </a:t>
            </a:r>
            <a:r>
              <a:rPr lang="en-US" sz="1200" dirty="0" err="1">
                <a:solidFill>
                  <a:srgbClr val="FFFFFF"/>
                </a:solidFill>
              </a:rPr>
              <a:t>Bioprinting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Solutions</a:t>
            </a:r>
            <a:r>
              <a:rPr lang="ru-RU" sz="1200" dirty="0" smtClean="0">
                <a:solidFill>
                  <a:srgbClr val="FFFFFF"/>
                </a:solidFill>
              </a:rPr>
              <a:t>)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12290" name="Picture 2" descr="Картинки по запросу bioprinting solutions щитовидная желез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9"/>
          <a:stretch/>
        </p:blipFill>
        <p:spPr bwMode="auto">
          <a:xfrm>
            <a:off x="543149" y="1145740"/>
            <a:ext cx="1907443" cy="22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16213" y="3499093"/>
            <a:ext cx="5464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</a:rPr>
              <a:t>Напечатанная ушная раковина, мышца, кость </a:t>
            </a:r>
          </a:p>
          <a:p>
            <a:pPr algn="ctr"/>
            <a:r>
              <a:rPr lang="ru-RU" sz="1400" dirty="0">
                <a:solidFill>
                  <a:srgbClr val="FFFFFF"/>
                </a:solidFill>
              </a:rPr>
              <a:t>(</a:t>
            </a:r>
            <a:r>
              <a:rPr lang="en-US" sz="1200" dirty="0" smtClean="0">
                <a:solidFill>
                  <a:srgbClr val="FFFFFF"/>
                </a:solidFill>
              </a:rPr>
              <a:t>Wake </a:t>
            </a:r>
            <a:r>
              <a:rPr lang="en-US" sz="1200" dirty="0">
                <a:solidFill>
                  <a:srgbClr val="FFFFFF"/>
                </a:solidFill>
              </a:rPr>
              <a:t>Forest Institute for Regenerative </a:t>
            </a:r>
            <a:r>
              <a:rPr lang="en-US" sz="1200" dirty="0" smtClean="0">
                <a:solidFill>
                  <a:srgbClr val="FFFFFF"/>
                </a:solidFill>
              </a:rPr>
              <a:t>Medicin</a:t>
            </a:r>
            <a:r>
              <a:rPr lang="en-US" sz="1200" dirty="0">
                <a:solidFill>
                  <a:srgbClr val="FFFFFF"/>
                </a:solidFill>
              </a:rPr>
              <a:t>e</a:t>
            </a:r>
            <a:r>
              <a:rPr lang="ru-RU" sz="1200" dirty="0" smtClean="0">
                <a:solidFill>
                  <a:srgbClr val="FFFFFF"/>
                </a:solidFill>
              </a:rPr>
              <a:t>, 2015</a:t>
            </a:r>
            <a:r>
              <a:rPr lang="en-US" sz="1200" dirty="0" smtClean="0">
                <a:solidFill>
                  <a:srgbClr val="FFFFFF"/>
                </a:solidFill>
              </a:rPr>
              <a:t>)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723" t="3687" r="2119" b="2890"/>
          <a:stretch/>
        </p:blipFill>
        <p:spPr>
          <a:xfrm>
            <a:off x="3047999" y="1231392"/>
            <a:ext cx="1426465" cy="2170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4045" t="5551" r="2590"/>
          <a:stretch/>
        </p:blipFill>
        <p:spPr>
          <a:xfrm>
            <a:off x="4587412" y="1522574"/>
            <a:ext cx="2389632" cy="1893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503" y="1522574"/>
            <a:ext cx="1892885" cy="1931914"/>
          </a:xfrm>
          <a:prstGeom prst="rect">
            <a:avLst/>
          </a:prstGeom>
        </p:spPr>
      </p:pic>
      <p:pic>
        <p:nvPicPr>
          <p:cNvPr id="1026" name="Picture 2" descr="bioplotter-manufacturer-e14237746923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" y="4325362"/>
            <a:ext cx="1651664" cy="14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ovo 3d bioprinte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0"/>
          <a:stretch/>
        </p:blipFill>
        <p:spPr bwMode="auto">
          <a:xfrm>
            <a:off x="1858311" y="4325362"/>
            <a:ext cx="1738329" cy="14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d_discovery6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98" y="4329060"/>
            <a:ext cx="1759486" cy="16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2162" y="5502233"/>
            <a:ext cx="1642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100" dirty="0" err="1" smtClean="0">
                <a:solidFill>
                  <a:srgbClr val="FFFFFF"/>
                </a:solidFill>
              </a:rPr>
              <a:t>EnvisionTEC’s</a:t>
            </a:r>
            <a:r>
              <a:rPr lang="en-US" sz="1100" dirty="0" smtClean="0">
                <a:solidFill>
                  <a:srgbClr val="FFFFFF"/>
                </a:solidFill>
              </a:rPr>
              <a:t> </a:t>
            </a:r>
            <a:r>
              <a:rPr lang="en-US" sz="1100" dirty="0">
                <a:solidFill>
                  <a:srgbClr val="FFFFFF"/>
                </a:solidFill>
              </a:rPr>
              <a:t>3D </a:t>
            </a:r>
            <a:r>
              <a:rPr lang="en-US" sz="1100" dirty="0" err="1">
                <a:solidFill>
                  <a:srgbClr val="FFFFFF"/>
                </a:solidFill>
              </a:rPr>
              <a:t>Bioplotter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2611" y="5842593"/>
            <a:ext cx="123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FFFFFF"/>
                </a:solidFill>
              </a:rPr>
              <a:t>Organovo’s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endParaRPr lang="ru-RU" sz="1200" dirty="0" smtClean="0">
              <a:solidFill>
                <a:srgbClr val="FFFFFF"/>
              </a:solidFill>
            </a:endParaRPr>
          </a:p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NovoGen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>
                <a:solidFill>
                  <a:srgbClr val="FFFFFF"/>
                </a:solidFill>
              </a:rPr>
              <a:t>MMX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61231" y="5898968"/>
            <a:ext cx="109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FFFFFF"/>
                </a:solidFill>
              </a:rPr>
              <a:t>RegenHU’s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3D Discovery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1066" y="6412996"/>
            <a:ext cx="310758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FFFFFF"/>
                </a:solidFill>
              </a:rPr>
              <a:t>Различные виды </a:t>
            </a:r>
            <a:r>
              <a:rPr lang="ru-RU" sz="1600" dirty="0" err="1" smtClean="0">
                <a:solidFill>
                  <a:srgbClr val="FFFFFF"/>
                </a:solidFill>
              </a:rPr>
              <a:t>биопринтеров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032" name="Picture 8" descr="biobots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18021" r="27248" b="11170"/>
          <a:stretch/>
        </p:blipFill>
        <p:spPr bwMode="auto">
          <a:xfrm>
            <a:off x="5136302" y="4412388"/>
            <a:ext cx="1836195" cy="15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697570" y="5988001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BioBots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4" name="Picture 10" descr="2.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r="4921"/>
          <a:stretch/>
        </p:blipFill>
        <p:spPr bwMode="auto">
          <a:xfrm>
            <a:off x="7061050" y="4440636"/>
            <a:ext cx="2023872" cy="15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207914" y="6027259"/>
            <a:ext cx="1694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GeSim’s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Bioscaffolder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85664" y="24036"/>
            <a:ext cx="66654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что нас ждет в будущем?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87366" y="3318782"/>
            <a:ext cx="280314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4D </a:t>
            </a:r>
            <a:r>
              <a:rPr lang="ru-RU" sz="1400" dirty="0" smtClean="0">
                <a:solidFill>
                  <a:srgbClr val="FFFFFF"/>
                </a:solidFill>
              </a:rPr>
              <a:t>печать. Трахеобронхиальный </a:t>
            </a:r>
            <a:r>
              <a:rPr lang="ru-RU" sz="1400" dirty="0" err="1" smtClean="0">
                <a:solidFill>
                  <a:srgbClr val="FFFFFF"/>
                </a:solidFill>
              </a:rPr>
              <a:t>стент</a:t>
            </a:r>
            <a:r>
              <a:rPr lang="ru-RU" sz="1400" dirty="0" smtClean="0">
                <a:solidFill>
                  <a:srgbClr val="FFFFFF"/>
                </a:solidFill>
              </a:rPr>
              <a:t> </a:t>
            </a:r>
            <a:r>
              <a:rPr lang="ru-RU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http://www.livescience.com/</a:t>
            </a:r>
            <a:r>
              <a:rPr lang="ru-RU" sz="1200" dirty="0" smtClean="0">
                <a:solidFill>
                  <a:srgbClr val="FFFFFF"/>
                </a:solidFill>
              </a:rPr>
              <a:t>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2215" y="3524966"/>
            <a:ext cx="211171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</a:rPr>
              <a:t>Бионический протез </a:t>
            </a:r>
            <a:r>
              <a:rPr lang="ru-RU" sz="1200" dirty="0" smtClean="0">
                <a:solidFill>
                  <a:srgbClr val="FFFFFF"/>
                </a:solidFill>
              </a:rPr>
              <a:t>(</a:t>
            </a:r>
            <a:r>
              <a:rPr lang="en-US" sz="1200" dirty="0">
                <a:solidFill>
                  <a:srgbClr val="FFFFFF"/>
                </a:solidFill>
              </a:rPr>
              <a:t>http://www.tuvie.com/</a:t>
            </a:r>
            <a:r>
              <a:rPr lang="ru-RU" sz="1200" dirty="0" smtClean="0">
                <a:solidFill>
                  <a:srgbClr val="FFFFFF"/>
                </a:solidFill>
              </a:rPr>
              <a:t>)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2294" name="Picture 6" descr="http://www.livescience.com/images/i/000/075/692/original/morrison6H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14349" r="30424" b="25172"/>
          <a:stretch/>
        </p:blipFill>
        <p:spPr bwMode="auto">
          <a:xfrm>
            <a:off x="420032" y="1465040"/>
            <a:ext cx="2371936" cy="16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livescience.com/images/i/000/075/691/original/morrison5HR.jpg?1430330697?interpolation=lanczos-none&amp;downsize=*:14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08"/>
          <a:stretch/>
        </p:blipFill>
        <p:spPr bwMode="auto">
          <a:xfrm>
            <a:off x="2924390" y="1137035"/>
            <a:ext cx="1657164" cy="23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exii Hackberry Open Sourced 3D Printed Bionic Hand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1297339"/>
            <a:ext cx="3437145" cy="22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rain Sphe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4" y="4092168"/>
            <a:ext cx="2857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021" y="6286376"/>
            <a:ext cx="34089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1400" dirty="0" err="1" smtClean="0">
                <a:solidFill>
                  <a:srgbClr val="FFFFFF"/>
                </a:solidFill>
              </a:rPr>
              <a:t>Биопечать</a:t>
            </a:r>
            <a:r>
              <a:rPr lang="ru-RU" sz="1400" dirty="0" smtClean="0">
                <a:solidFill>
                  <a:srgbClr val="FFFFFF"/>
                </a:solidFill>
              </a:rPr>
              <a:t> головного мозга, Мельбурн, </a:t>
            </a:r>
            <a:endParaRPr lang="ru-RU" sz="1400" dirty="0" smtClean="0">
              <a:solidFill>
                <a:srgbClr val="FFFFFF"/>
              </a:solidFill>
            </a:endParaRPr>
          </a:p>
          <a:p>
            <a:pPr algn="ctr"/>
            <a:r>
              <a:rPr lang="ru-RU" sz="1400" dirty="0" smtClean="0">
                <a:solidFill>
                  <a:srgbClr val="FFFFFF"/>
                </a:solidFill>
              </a:rPr>
              <a:t>Австралия </a:t>
            </a:r>
            <a:r>
              <a:rPr lang="ru-RU" sz="1400" dirty="0">
                <a:solidFill>
                  <a:srgbClr val="FFFFFF"/>
                </a:solidFill>
              </a:rPr>
              <a:t>(</a:t>
            </a:r>
            <a:r>
              <a:rPr lang="en-US" sz="1400" dirty="0" smtClean="0">
                <a:solidFill>
                  <a:srgbClr val="FFFFFF"/>
                </a:solidFill>
              </a:rPr>
              <a:t>http</a:t>
            </a:r>
            <a:r>
              <a:rPr lang="en-US" sz="1400" dirty="0">
                <a:solidFill>
                  <a:srgbClr val="FFFFFF"/>
                </a:solidFill>
              </a:rPr>
              <a:t>://3dprinthq.com</a:t>
            </a:r>
            <a:r>
              <a:rPr lang="en-US" sz="1400" dirty="0" smtClean="0">
                <a:solidFill>
                  <a:srgbClr val="FFFFFF"/>
                </a:solidFill>
              </a:rPr>
              <a:t>/</a:t>
            </a:r>
            <a:r>
              <a:rPr lang="ru-RU" sz="1400" dirty="0" smtClean="0">
                <a:solidFill>
                  <a:srgbClr val="FFFFFF"/>
                </a:solidFill>
              </a:rPr>
              <a:t>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2" name="Picture 4" descr="Poietis успешно напечатала человеческие ткани на 3D-биопринтер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3074" r="20347" b="9805"/>
          <a:stretch/>
        </p:blipFill>
        <p:spPr bwMode="auto">
          <a:xfrm>
            <a:off x="5114813" y="4114478"/>
            <a:ext cx="326652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2476" y="62574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FFFFFF"/>
                </a:solidFill>
              </a:rPr>
              <a:t>Биопечать</a:t>
            </a:r>
            <a:r>
              <a:rPr lang="ru-RU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кожи. </a:t>
            </a:r>
            <a:endParaRPr lang="en-US" sz="1400" dirty="0">
              <a:solidFill>
                <a:srgbClr val="FFFFFF"/>
              </a:solidFill>
            </a:endParaRPr>
          </a:p>
          <a:p>
            <a:pPr algn="ctr"/>
            <a:r>
              <a:rPr lang="ru-RU" sz="1400" dirty="0">
                <a:solidFill>
                  <a:srgbClr val="FFFFFF"/>
                </a:solidFill>
              </a:rPr>
              <a:t>Компания </a:t>
            </a:r>
            <a:r>
              <a:rPr lang="en-US" sz="1400" dirty="0" err="1">
                <a:solidFill>
                  <a:srgbClr val="FFFFFF"/>
                </a:solidFill>
              </a:rPr>
              <a:t>Poietis</a:t>
            </a:r>
            <a:r>
              <a:rPr lang="ru-RU" sz="1400" dirty="0">
                <a:solidFill>
                  <a:srgbClr val="FFFFFF"/>
                </a:solidFill>
              </a:rPr>
              <a:t>, Франция </a:t>
            </a:r>
            <a:r>
              <a:rPr lang="ru-RU" sz="1100" dirty="0">
                <a:solidFill>
                  <a:srgbClr val="FFFFFF"/>
                </a:solidFill>
              </a:rPr>
              <a:t>(</a:t>
            </a:r>
            <a:r>
              <a:rPr lang="en-US" sz="1100" dirty="0">
                <a:solidFill>
                  <a:srgbClr val="FFFFFF"/>
                </a:solidFill>
              </a:rPr>
              <a:t>http://www.3ders.org/</a:t>
            </a:r>
            <a:r>
              <a:rPr lang="ru-RU" sz="1100" dirty="0">
                <a:solidFill>
                  <a:srgbClr val="FFFFFF"/>
                </a:solidFill>
              </a:rPr>
              <a:t>)</a:t>
            </a:r>
            <a:endParaRPr lang="ru-RU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2882" y="27296"/>
            <a:ext cx="241828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FF00"/>
                </a:solidFill>
              </a:rPr>
              <a:t>Заключение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974" y="502887"/>
            <a:ext cx="8456103" cy="6247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Применение аддитивных технологий 3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печати в медицине позволяет: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проводить обучение студентов и врачей на макетах различных органов, в том числе патологически измененных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выполнить моделирование оперативного вмешательства на индивидуальном высокоточном макете органа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создавать индивидуальные имплантаты из различных материалов для замещения любых по форме, сложности и размерам костных дефектов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создавать индивидуальные ортопедические изделия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с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оздавать индивидуальные протезы ушной раковины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dirty="0" smtClean="0">
              <a:solidFill>
                <a:srgbClr val="FFFFFF"/>
              </a:solidFill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 smtClean="0">
                <a:solidFill>
                  <a:srgbClr val="FFFFFF"/>
                </a:solidFill>
              </a:rPr>
              <a:t>2) Перспективы развития 3</a:t>
            </a:r>
            <a:r>
              <a:rPr lang="en-US" dirty="0" smtClean="0">
                <a:solidFill>
                  <a:srgbClr val="FFFFFF"/>
                </a:solidFill>
              </a:rPr>
              <a:t>D</a:t>
            </a:r>
            <a:r>
              <a:rPr lang="ru-RU" dirty="0" smtClean="0">
                <a:solidFill>
                  <a:srgbClr val="FFFFFF"/>
                </a:solidFill>
              </a:rPr>
              <a:t> печати в медицине: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создание искусственных органов и тканей из собственных клеток человека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>
                <a:solidFill>
                  <a:srgbClr val="FFFFFF"/>
                </a:solidFill>
              </a:rPr>
              <a:t>с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оздание гибридных </a:t>
            </a:r>
            <a:r>
              <a:rPr kumimoji="0" lang="ru-RU" sz="20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эндопротезов</a:t>
            </a:r>
            <a:endParaRPr kumimoji="0" lang="ru-RU" sz="2000" b="0" i="0" u="none" strike="noStrike" cap="none" spc="0" normalizeH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разработка и усовершенствование индивидуальных бионических протезов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endParaRPr lang="ru-RU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FF"/>
                </a:solidFill>
              </a:rPr>
              <a:t>индивидуальные лекарственные препараты и препараты для </a:t>
            </a:r>
            <a:r>
              <a:rPr lang="ru-RU" dirty="0" err="1" smtClean="0">
                <a:solidFill>
                  <a:srgbClr val="FFFFFF"/>
                </a:solidFill>
              </a:rPr>
              <a:t>таргетной</a:t>
            </a:r>
            <a:r>
              <a:rPr lang="ru-RU" dirty="0" smtClean="0">
                <a:solidFill>
                  <a:srgbClr val="FFFFFF"/>
                </a:solidFill>
              </a:rPr>
              <a:t> терапии с встроенными системами доставки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5" name="image2.png" descr="Ncy;&amp;Ncy;&amp;Icy;&amp;Icy;&amp;Tcy;&amp;Ocy;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81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576" y="92553"/>
            <a:ext cx="81490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Ассоциация специалистов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по 3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 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печати в медицине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14" y="882738"/>
            <a:ext cx="8729472" cy="63094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00"/>
                </a:solidFill>
              </a:rPr>
              <a:t>Учредительное собрание</a:t>
            </a:r>
            <a:r>
              <a:rPr lang="ru-RU" dirty="0" smtClean="0">
                <a:solidFill>
                  <a:srgbClr val="FFFFFF"/>
                </a:solidFill>
              </a:rPr>
              <a:t> – </a:t>
            </a:r>
            <a:r>
              <a:rPr lang="ru-RU" b="1" dirty="0" smtClean="0">
                <a:solidFill>
                  <a:srgbClr val="FFFFFF"/>
                </a:solidFill>
              </a:rPr>
              <a:t>8 апреля 2016 г</a:t>
            </a:r>
            <a:r>
              <a:rPr lang="ru-RU" dirty="0" smtClean="0">
                <a:solidFill>
                  <a:srgbClr val="FFFFFF"/>
                </a:solidFill>
              </a:rPr>
              <a:t> (Всероссийская конференция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«3</a:t>
            </a:r>
            <a:r>
              <a:rPr lang="en-US" dirty="0" smtClean="0">
                <a:solidFill>
                  <a:srgbClr val="FFFFFF"/>
                </a:solidFill>
              </a:rPr>
              <a:t>D</a:t>
            </a:r>
            <a:r>
              <a:rPr lang="ru-RU" dirty="0" smtClean="0">
                <a:solidFill>
                  <a:srgbClr val="FFFFFF"/>
                </a:solidFill>
              </a:rPr>
              <a:t> инновации в медицине и фармакологии)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dirty="0" smtClean="0">
                <a:solidFill>
                  <a:srgbClr val="FFFF00"/>
                </a:solidFill>
              </a:rPr>
              <a:t>Регистрация в Министерстве юстиции РФ</a:t>
            </a:r>
            <a:r>
              <a:rPr lang="ru-RU" dirty="0" smtClean="0">
                <a:solidFill>
                  <a:srgbClr val="FFFFFF"/>
                </a:solidFill>
              </a:rPr>
              <a:t> – </a:t>
            </a:r>
            <a:r>
              <a:rPr lang="ru-RU" b="1" dirty="0" smtClean="0">
                <a:solidFill>
                  <a:srgbClr val="FFFFFF"/>
                </a:solidFill>
              </a:rPr>
              <a:t>1 июня 2016 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Члены Ассоциации</a:t>
            </a:r>
            <a:r>
              <a:rPr lang="ru-RU" dirty="0">
                <a:solidFill>
                  <a:srgbClr val="FFFFFF"/>
                </a:solidFill>
              </a:rPr>
              <a:t> - крупные медицинские компании, лечебные учреждения, компании, занимающиеся производством и поставкой оборудования и комплектующих для 3D принтеров, врачи, ученые, специалисты в области IT технологий и представители многих других </a:t>
            </a:r>
            <a:r>
              <a:rPr lang="ru-RU" dirty="0" smtClean="0">
                <a:solidFill>
                  <a:srgbClr val="FFFFFF"/>
                </a:solidFill>
              </a:rPr>
              <a:t>профессий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Задачи Ассоциации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К</a:t>
            </a:r>
            <a:r>
              <a:rPr lang="ru-RU" dirty="0" smtClean="0">
                <a:solidFill>
                  <a:srgbClr val="FFFFFF"/>
                </a:solidFill>
              </a:rPr>
              <a:t>оординация </a:t>
            </a:r>
            <a:r>
              <a:rPr lang="ru-RU" dirty="0">
                <a:solidFill>
                  <a:srgbClr val="FFFFFF"/>
                </a:solidFill>
              </a:rPr>
              <a:t>деятельности и представление общих интересов </a:t>
            </a:r>
            <a:endParaRPr lang="ru-RU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О</a:t>
            </a:r>
            <a:r>
              <a:rPr lang="ru-RU" dirty="0" smtClean="0">
                <a:solidFill>
                  <a:srgbClr val="FFFFFF"/>
                </a:solidFill>
              </a:rPr>
              <a:t>казание </a:t>
            </a:r>
            <a:r>
              <a:rPr lang="ru-RU" dirty="0">
                <a:solidFill>
                  <a:srgbClr val="FFFFFF"/>
                </a:solidFill>
              </a:rPr>
              <a:t>практической и методической помощи </a:t>
            </a:r>
            <a:endParaRPr lang="ru-RU" dirty="0" smtClean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Р</a:t>
            </a:r>
            <a:r>
              <a:rPr lang="ru-RU" dirty="0" smtClean="0">
                <a:solidFill>
                  <a:srgbClr val="FFFFFF"/>
                </a:solidFill>
              </a:rPr>
              <a:t>еализация </a:t>
            </a:r>
            <a:r>
              <a:rPr lang="ru-RU" dirty="0">
                <a:solidFill>
                  <a:srgbClr val="FFFFFF"/>
                </a:solidFill>
              </a:rPr>
              <a:t>научных </a:t>
            </a:r>
            <a:r>
              <a:rPr lang="ru-RU" dirty="0" smtClean="0">
                <a:solidFill>
                  <a:srgbClr val="FFFFFF"/>
                </a:solidFill>
              </a:rPr>
              <a:t>проектов и программ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П</a:t>
            </a:r>
            <a:r>
              <a:rPr lang="ru-RU" dirty="0" smtClean="0">
                <a:solidFill>
                  <a:srgbClr val="FFFFFF"/>
                </a:solidFill>
              </a:rPr>
              <a:t>роведение </a:t>
            </a:r>
            <a:r>
              <a:rPr lang="ru-RU" dirty="0">
                <a:solidFill>
                  <a:srgbClr val="FFFFFF"/>
                </a:solidFill>
              </a:rPr>
              <a:t>круглых столов, </a:t>
            </a:r>
            <a:r>
              <a:rPr lang="ru-RU" dirty="0" smtClean="0">
                <a:solidFill>
                  <a:srgbClr val="FFFFFF"/>
                </a:solidFill>
              </a:rPr>
              <a:t>конференций и </a:t>
            </a:r>
            <a:r>
              <a:rPr lang="ru-RU" dirty="0">
                <a:solidFill>
                  <a:srgbClr val="FFFFFF"/>
                </a:solidFill>
              </a:rPr>
              <a:t>других мероприятий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С</a:t>
            </a:r>
            <a:r>
              <a:rPr lang="ru-RU" dirty="0" smtClean="0">
                <a:solidFill>
                  <a:srgbClr val="FFFFFF"/>
                </a:solidFill>
              </a:rPr>
              <a:t>одействие в </a:t>
            </a:r>
            <a:r>
              <a:rPr lang="ru-RU" dirty="0">
                <a:solidFill>
                  <a:srgbClr val="FFFFFF"/>
                </a:solidFill>
              </a:rPr>
              <a:t>повышении квалификации, предоставление научной площадки для внедрения </a:t>
            </a:r>
            <a:r>
              <a:rPr lang="ru-RU" dirty="0" smtClean="0">
                <a:solidFill>
                  <a:srgbClr val="FFFFFF"/>
                </a:solidFill>
              </a:rPr>
              <a:t>разработок</a:t>
            </a:r>
            <a:endParaRPr lang="ru-RU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О</a:t>
            </a:r>
            <a:r>
              <a:rPr lang="ru-RU" dirty="0" smtClean="0">
                <a:solidFill>
                  <a:srgbClr val="FFFFFF"/>
                </a:solidFill>
              </a:rPr>
              <a:t>существление </a:t>
            </a:r>
            <a:r>
              <a:rPr lang="ru-RU" dirty="0">
                <a:solidFill>
                  <a:srgbClr val="FFFFFF"/>
                </a:solidFill>
              </a:rPr>
              <a:t>общественного контроля за соблюдением законных прав и интересов членов Ассоциации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С</a:t>
            </a:r>
            <a:r>
              <a:rPr lang="ru-RU" dirty="0" smtClean="0">
                <a:solidFill>
                  <a:srgbClr val="FFFFFF"/>
                </a:solidFill>
              </a:rPr>
              <a:t>оздание </a:t>
            </a:r>
            <a:r>
              <a:rPr lang="ru-RU" dirty="0">
                <a:solidFill>
                  <a:srgbClr val="FFFFFF"/>
                </a:solidFill>
              </a:rPr>
              <a:t>условий для обмена деловой информацией, формирование информационных </a:t>
            </a:r>
            <a:r>
              <a:rPr lang="ru-RU" dirty="0" smtClean="0">
                <a:solidFill>
                  <a:srgbClr val="FFFFFF"/>
                </a:solidFill>
              </a:rPr>
              <a:t>ресурсов</a:t>
            </a:r>
            <a:endParaRPr lang="ru-RU" sz="1600" dirty="0" smtClean="0">
              <a:solidFill>
                <a:srgbClr val="FFFF00"/>
              </a:solidFill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sp>
        <p:nvSpPr>
          <p:cNvPr id="6" name="Line 3"/>
          <p:cNvSpPr/>
          <p:nvPr/>
        </p:nvSpPr>
        <p:spPr>
          <a:xfrm>
            <a:off x="303314" y="720296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144" y="1449963"/>
            <a:ext cx="8753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FF00"/>
                </a:solidFill>
              </a:rPr>
              <a:t>Ближайшая конференция под эгидой </a:t>
            </a:r>
            <a:r>
              <a:rPr lang="ru-RU" sz="2400" dirty="0" smtClean="0">
                <a:solidFill>
                  <a:srgbClr val="FFFF00"/>
                </a:solidFill>
              </a:rPr>
              <a:t>Ассоциации</a:t>
            </a:r>
          </a:p>
          <a:p>
            <a:pPr lvl="0" algn="ctr"/>
            <a:endParaRPr lang="ru-RU" sz="2400" dirty="0">
              <a:solidFill>
                <a:srgbClr val="FFFF00"/>
              </a:solidFill>
            </a:endParaRPr>
          </a:p>
          <a:p>
            <a:pPr lvl="0"/>
            <a:r>
              <a:rPr lang="ru-RU" sz="2400" dirty="0">
                <a:solidFill>
                  <a:srgbClr val="FFFFFF"/>
                </a:solidFill>
              </a:rPr>
              <a:t>17 февраля 2017 г. </a:t>
            </a:r>
            <a:endParaRPr lang="ru-RU" sz="2400" dirty="0" smtClean="0">
              <a:solidFill>
                <a:srgbClr val="FFFFFF"/>
              </a:solidFill>
            </a:endParaRPr>
          </a:p>
          <a:p>
            <a:pPr lvl="0"/>
            <a:endParaRPr lang="ru-RU" sz="2400" dirty="0">
              <a:solidFill>
                <a:srgbClr val="FFFFFF"/>
              </a:solidFill>
            </a:endParaRPr>
          </a:p>
          <a:p>
            <a:pPr lvl="0"/>
            <a:r>
              <a:rPr lang="ru-RU" sz="2400" dirty="0">
                <a:solidFill>
                  <a:srgbClr val="FFFFFF"/>
                </a:solidFill>
              </a:rPr>
              <a:t>ФГБУ "РНИИТО им. Р.Р. </a:t>
            </a:r>
            <a:r>
              <a:rPr lang="ru-RU" sz="2400" dirty="0" err="1">
                <a:solidFill>
                  <a:srgbClr val="FFFFFF"/>
                </a:solidFill>
              </a:rPr>
              <a:t>Вредена</a:t>
            </a:r>
            <a:r>
              <a:rPr lang="ru-RU" sz="2400" dirty="0">
                <a:solidFill>
                  <a:srgbClr val="FFFFFF"/>
                </a:solidFill>
              </a:rPr>
              <a:t>" Минздрава России </a:t>
            </a:r>
          </a:p>
          <a:p>
            <a:pPr lvl="0"/>
            <a:r>
              <a:rPr lang="ru-RU" sz="2400" dirty="0">
                <a:solidFill>
                  <a:srgbClr val="FFFFFF"/>
                </a:solidFill>
              </a:rPr>
              <a:t>«Возможности </a:t>
            </a:r>
            <a:r>
              <a:rPr lang="ru-RU" sz="2400" dirty="0" err="1">
                <a:solidFill>
                  <a:srgbClr val="FFFFFF"/>
                </a:solidFill>
              </a:rPr>
              <a:t>прототипирования</a:t>
            </a:r>
            <a:r>
              <a:rPr lang="ru-RU" sz="2400" dirty="0">
                <a:solidFill>
                  <a:srgbClr val="FFFFFF"/>
                </a:solidFill>
              </a:rPr>
              <a:t> и аддитивных технологий в травматологии и ортопедии. Осмысление первых результатов».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576" y="92553"/>
            <a:ext cx="81490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Ассоциация специалистов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по 3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 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печати в медицине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Line 3"/>
          <p:cNvSpPr/>
          <p:nvPr/>
        </p:nvSpPr>
        <p:spPr>
          <a:xfrm>
            <a:off x="303314" y="720296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Картинки по запросу это важ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4460335"/>
            <a:ext cx="1337330" cy="22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088" y="5685270"/>
            <a:ext cx="625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</a:rPr>
              <a:t>Информация об участии в конференции </a:t>
            </a:r>
            <a:endParaRPr lang="ru-RU" dirty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</a:rPr>
              <a:t>E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-</a:t>
            </a:r>
            <a:r>
              <a:rPr lang="ru-RU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mail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med-03@yandex.ru</a:t>
            </a: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Т</a:t>
            </a:r>
            <a:r>
              <a:rPr lang="ru-RU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ел</a:t>
            </a: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</a:rPr>
              <a:t>. 89650733881 Денисов Алексей Олегович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0108" y="947909"/>
            <a:ext cx="600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</a:rPr>
              <a:t>Спасибо за внимание !</a:t>
            </a:r>
            <a:endParaRPr lang="ru-RU" sz="36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546" y="4993095"/>
            <a:ext cx="3855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Ассоциация специалистов по 3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D</a:t>
            </a:r>
            <a:r>
              <a:rPr lang="ru-RU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печати в медицине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7716" y="5854968"/>
            <a:ext cx="353814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https</a:t>
            </a:r>
            <a:r>
              <a:rPr lang="en-US" sz="1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://vk.com/as3dm</a:t>
            </a:r>
            <a:endParaRPr lang="ru-RU" sz="1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Email</a:t>
            </a:r>
            <a:r>
              <a:rPr lang="ru-RU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gorbatov.ro@yandex.ru</a:t>
            </a:r>
          </a:p>
          <a:p>
            <a:r>
              <a:rPr lang="ru-RU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Телефон: 89200490404</a:t>
            </a:r>
          </a:p>
          <a:p>
            <a:endParaRPr lang="ru-RU" sz="16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0654" y="5203388"/>
            <a:ext cx="182998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Arial"/>
              </a:rPr>
              <a:t>Для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sym typeface="Arial"/>
              </a:rPr>
              <a:t> контактов: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b="1" baseline="0" dirty="0" smtClean="0">
                <a:solidFill>
                  <a:srgbClr val="FFFF00"/>
                </a:solidFill>
              </a:rPr>
              <a:t>Горбатов </a:t>
            </a:r>
            <a:r>
              <a:rPr lang="ru-RU" sz="1800" b="1" baseline="0" dirty="0" smtClean="0">
                <a:solidFill>
                  <a:srgbClr val="FFFF00"/>
                </a:solidFill>
              </a:rPr>
              <a:t>Р.О</a:t>
            </a:r>
            <a:r>
              <a:rPr lang="ru-RU" sz="1600" b="1" baseline="0" dirty="0" smtClean="0">
                <a:solidFill>
                  <a:srgbClr val="FFFF00"/>
                </a:solidFill>
              </a:rPr>
              <a:t>.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Arial"/>
            </a:endParaRPr>
          </a:p>
        </p:txBody>
      </p:sp>
      <p:pic>
        <p:nvPicPr>
          <p:cNvPr id="9" name="image2.png" descr="Ncy;&amp;Ncy;&amp;Icy;&amp;Icy;&amp;Tcy;&amp;Ocy;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833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5052" r="10306" b="-1"/>
          <a:stretch/>
        </p:blipFill>
        <p:spPr>
          <a:xfrm>
            <a:off x="287321" y="3565908"/>
            <a:ext cx="2177716" cy="2645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45" y="663284"/>
            <a:ext cx="2645761" cy="2645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933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Предоперационное планирование на распечатанной </a:t>
            </a:r>
          </a:p>
          <a:p>
            <a:pPr algn="ctr"/>
            <a:r>
              <a:rPr 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D</a:t>
            </a:r>
            <a:r>
              <a:rPr lang="ru-RU" sz="1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модели </a:t>
            </a:r>
            <a:r>
              <a:rPr lang="ru-RU" sz="18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таза</a:t>
            </a:r>
            <a:endParaRPr lang="ru-RU" sz="18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45" y="3452591"/>
            <a:ext cx="2658021" cy="26580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3754" y="-4989"/>
            <a:ext cx="4495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Клинический </a:t>
            </a:r>
            <a:r>
              <a:rPr lang="ru-RU" sz="3200" b="1" dirty="0" smtClean="0">
                <a:solidFill>
                  <a:srgbClr val="FFFF00"/>
                </a:solidFill>
              </a:rPr>
              <a:t>пример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0676" r="27394" b="24903"/>
          <a:stretch/>
        </p:blipFill>
        <p:spPr>
          <a:xfrm rot="5400000">
            <a:off x="-53683" y="876068"/>
            <a:ext cx="2825494" cy="22201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83" y="1388751"/>
            <a:ext cx="2625029" cy="3500038"/>
          </a:xfrm>
          <a:prstGeom prst="rect">
            <a:avLst/>
          </a:prstGeom>
        </p:spPr>
      </p:pic>
      <p:pic>
        <p:nvPicPr>
          <p:cNvPr id="17" name="image2.png" descr="Ncy;&amp;Ncy;&amp;Icy;&amp;Icy;&amp;Tcy;&amp;Ocy;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43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5353"/>
          <a:stretch>
            <a:fillRect/>
          </a:stretch>
        </p:blipFill>
        <p:spPr bwMode="auto">
          <a:xfrm>
            <a:off x="2596884" y="426869"/>
            <a:ext cx="1404085" cy="28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82" y="426869"/>
            <a:ext cx="2129485" cy="283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08" y="445384"/>
            <a:ext cx="2098992" cy="279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2015504" y="1692560"/>
            <a:ext cx="503237" cy="4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022800" y="1740890"/>
            <a:ext cx="503238" cy="4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740063" y="1828800"/>
            <a:ext cx="374941" cy="332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72313" y="3202160"/>
            <a:ext cx="70910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Этапы</a:t>
            </a:r>
            <a:r>
              <a:rPr kumimoji="0" lang="ru-RU" sz="280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предоперационного планирования</a:t>
            </a:r>
            <a:endParaRPr kumimoji="0" lang="ru-RU" sz="28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3778" y="-77836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Клинический </a:t>
            </a:r>
            <a:r>
              <a:rPr lang="ru-RU" sz="2800" b="1" dirty="0" smtClean="0">
                <a:solidFill>
                  <a:srgbClr val="FFFF00"/>
                </a:solidFill>
              </a:rPr>
              <a:t>пример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7" name="image2.png" descr="Ncy;&amp;Ncy;&amp;Icy;&amp;Icy;&amp;Tcy;&amp;Ocy;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24800" r="58662" b="8000"/>
          <a:stretch>
            <a:fillRect/>
          </a:stretch>
        </p:blipFill>
        <p:spPr bwMode="auto">
          <a:xfrm>
            <a:off x="114045" y="357456"/>
            <a:ext cx="1817923" cy="290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5" t="12239" r="20097" b="5373"/>
          <a:stretch>
            <a:fillRect/>
          </a:stretch>
        </p:blipFill>
        <p:spPr bwMode="auto">
          <a:xfrm>
            <a:off x="161743" y="3667549"/>
            <a:ext cx="1520511" cy="284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44749" b="30051"/>
          <a:stretch>
            <a:fillRect/>
          </a:stretch>
        </p:blipFill>
        <p:spPr bwMode="auto">
          <a:xfrm>
            <a:off x="2352466" y="5200601"/>
            <a:ext cx="547211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1432" y="6542804"/>
            <a:ext cx="205280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После операции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50000" r="11414" b="35892"/>
          <a:stretch/>
        </p:blipFill>
        <p:spPr bwMode="auto">
          <a:xfrm>
            <a:off x="2352466" y="3837850"/>
            <a:ext cx="5329238" cy="96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107036" y="4769445"/>
            <a:ext cx="162159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До операции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495427"/>
            <a:ext cx="2173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FFFFFF"/>
                </a:solidFill>
              </a:rPr>
              <a:t>Rg</a:t>
            </a:r>
            <a:r>
              <a:rPr lang="ru-RU" sz="1800" dirty="0" smtClean="0">
                <a:solidFill>
                  <a:srgbClr val="FFFFFF"/>
                </a:solidFill>
              </a:rPr>
              <a:t> после операции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7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1311460" y="48199"/>
            <a:ext cx="66654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 чего все начиналось?</a:t>
            </a:r>
            <a:endParaRPr lang="ru-RU" altLang="ru-RU" sz="2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38046" y="971900"/>
            <a:ext cx="289277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Макеты для </a:t>
            </a:r>
            <a:r>
              <a:rPr lang="ru-RU" b="1" dirty="0" smtClean="0">
                <a:solidFill>
                  <a:srgbClr val="FFFF00"/>
                </a:solidFill>
              </a:rPr>
              <a:t>обучения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40" y="1372008"/>
            <a:ext cx="2513012" cy="18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17812"/>
          <a:stretch>
            <a:fillRect/>
          </a:stretch>
        </p:blipFill>
        <p:spPr bwMode="auto">
          <a:xfrm>
            <a:off x="6714407" y="4143228"/>
            <a:ext cx="1486988" cy="26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/>
          <a:stretch>
            <a:fillRect/>
          </a:stretch>
        </p:blipFill>
        <p:spPr bwMode="auto">
          <a:xfrm>
            <a:off x="513084" y="1120813"/>
            <a:ext cx="1787666" cy="28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r="34283" b="6453"/>
          <a:stretch/>
        </p:blipFill>
        <p:spPr bwMode="auto">
          <a:xfrm>
            <a:off x="6668120" y="1058133"/>
            <a:ext cx="1579563" cy="296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/>
          <a:stretch>
            <a:fillRect/>
          </a:stretch>
        </p:blipFill>
        <p:spPr bwMode="auto">
          <a:xfrm>
            <a:off x="298815" y="4084202"/>
            <a:ext cx="213995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 bwMode="auto">
          <a:xfrm>
            <a:off x="3085544" y="3398360"/>
            <a:ext cx="2797782" cy="284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7581" y="6384366"/>
            <a:ext cx="39780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ФГБУ «ПФМИЦ» Минздрава России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840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1311460" y="48199"/>
            <a:ext cx="66654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 чего все начиналось?</a:t>
            </a:r>
            <a:endParaRPr lang="ru-RU" altLang="ru-RU" sz="2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45286" y="1020240"/>
            <a:ext cx="289277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Макеты для </a:t>
            </a:r>
            <a:r>
              <a:rPr lang="ru-RU" b="1" dirty="0" smtClean="0">
                <a:solidFill>
                  <a:srgbClr val="FFFF00"/>
                </a:solidFill>
              </a:rPr>
              <a:t>обучения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3D printed skelet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r="24529"/>
          <a:stretch/>
        </p:blipFill>
        <p:spPr bwMode="auto">
          <a:xfrm>
            <a:off x="174866" y="1377404"/>
            <a:ext cx="1853186" cy="25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796" y="4023232"/>
            <a:ext cx="2124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http://www.3dprinter.net/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6148" name="Picture 4" descr="Картинки по запросу 3d printing medicine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9" b="24762"/>
          <a:stretch/>
        </p:blipFill>
        <p:spPr bwMode="auto">
          <a:xfrm>
            <a:off x="174866" y="4540644"/>
            <a:ext cx="3472431" cy="1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1266" y="6394188"/>
            <a:ext cx="2263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http://news.softpedia.com/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6150" name="Picture 6" descr="http://www.3ders.org/images2016/3d-printed-medical-phantom-models-advancing-training-clubfoot-treatments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61" y="4540644"/>
            <a:ext cx="4692515" cy="1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286800" y="6390553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http://www.3ders.org/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6152" name="Picture 8" descr="http://www.3ders.org/images2016/japanese-medical-insurance-cover-cost-3d-printed-organ-models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76" y="1411021"/>
            <a:ext cx="4136009" cy="26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32879" y="4157245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http://www.3ders.org/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6705" y="3993876"/>
            <a:ext cx="330474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FFFFFF"/>
                </a:solidFill>
              </a:rPr>
              <a:t>Обучение операции на напечатанных легких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4099" y="4049794"/>
            <a:ext cx="1846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http://www.3dops.co/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6154" name="Picture 10" descr="Картинки по запросу 3d printing medicine study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93" y="2118469"/>
            <a:ext cx="2527991" cy="16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89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Box 1"/>
          <p:cNvSpPr txBox="1">
            <a:spLocks noChangeArrowheads="1"/>
          </p:cNvSpPr>
          <p:nvPr/>
        </p:nvSpPr>
        <p:spPr bwMode="auto">
          <a:xfrm>
            <a:off x="1311460" y="48199"/>
            <a:ext cx="66654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2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 чего все начиналось?</a:t>
            </a:r>
            <a:endParaRPr lang="ru-RU" altLang="ru-RU" sz="22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image2.png" descr="Ncy;&amp;Ncy;&amp;Icy;&amp;Icy;&amp;Tcy;&amp;Ocy;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20626" y="1022017"/>
            <a:ext cx="244714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spc="0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Ортезы</a:t>
            </a:r>
            <a:r>
              <a:rPr kumimoji="0" lang="ru-RU" sz="20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и протезы</a:t>
            </a: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979" y="3899221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http://wowozine.com/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7170" name="Picture 2" descr="Картинки по запросу 3d printing medicine study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9" y="1378192"/>
            <a:ext cx="1784235" cy="24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/>
          <a:stretch>
            <a:fillRect/>
          </a:stretch>
        </p:blipFill>
        <p:spPr bwMode="auto">
          <a:xfrm>
            <a:off x="2562238" y="1422125"/>
            <a:ext cx="1980279" cy="24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362" r="16252"/>
          <a:stretch>
            <a:fillRect/>
          </a:stretch>
        </p:blipFill>
        <p:spPr bwMode="auto">
          <a:xfrm>
            <a:off x="4964180" y="1443429"/>
            <a:ext cx="1487894" cy="24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3102" y="3888742"/>
            <a:ext cx="375359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«</a:t>
            </a:r>
            <a:r>
              <a:rPr kumimoji="0" lang="ru-RU" sz="14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Здравпринт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» </a:t>
            </a: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и ФГБУ «ПФМИЦ» Минздрава РФ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172" name="Picture 4" descr="http://shhome.wpengine.com/wp-content/uploads/2012/05/image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9" y="4310154"/>
            <a:ext cx="2818134" cy="210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2677" y="6463079"/>
            <a:ext cx="2173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http://singularityhub.com/</a:t>
            </a: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7174" name="Picture 6" descr="Картинки по запросу 3d printing medicine study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8" y="1183785"/>
            <a:ext cx="1510249" cy="26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48052" y="3923383"/>
            <a:ext cx="1749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https://ru.pinterest.com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7176" name="Picture 8" descr="Картинки по запросу моторика протез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15" y="4299329"/>
            <a:ext cx="3722110" cy="20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76285" y="6463079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http://motorica.org/</a:t>
            </a:r>
            <a:endParaRPr lang="ru-RU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53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5071" y="1666374"/>
            <a:ext cx="3898232" cy="2923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1475" y="1664870"/>
            <a:ext cx="3886200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2004" y="1643815"/>
            <a:ext cx="3910263" cy="2932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9906" y="96253"/>
            <a:ext cx="49462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Клинический пример</a:t>
            </a:r>
            <a:endParaRPr kumimoji="0" lang="ru-RU" sz="36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925" y="5808732"/>
            <a:ext cx="729113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Пациент, 72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г. </a:t>
            </a:r>
            <a:r>
              <a:rPr lang="en-US" dirty="0" smtClean="0">
                <a:solidFill>
                  <a:srgbClr val="FFFFFF"/>
                </a:solidFill>
              </a:rPr>
              <a:t>Ds</a:t>
            </a:r>
            <a:r>
              <a:rPr lang="ru-RU" dirty="0" smtClean="0">
                <a:solidFill>
                  <a:srgbClr val="FFFFFF"/>
                </a:solidFill>
              </a:rPr>
              <a:t>: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Закрытый перелом дистального </a:t>
            </a:r>
            <a:r>
              <a:rPr lang="ru-RU" dirty="0" err="1" smtClean="0">
                <a:solidFill>
                  <a:srgbClr val="FFFFFF"/>
                </a:solidFill>
              </a:rPr>
              <a:t>метаэпифиза</a:t>
            </a:r>
            <a:r>
              <a:rPr lang="ru-RU" dirty="0" smtClean="0">
                <a:solidFill>
                  <a:srgbClr val="FFFFFF"/>
                </a:solidFill>
              </a:rPr>
              <a:t> левой лучевой кости. Травма 2 недели назад.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rial"/>
            </a:endParaRPr>
          </a:p>
        </p:txBody>
      </p:sp>
      <p:pic>
        <p:nvPicPr>
          <p:cNvPr id="10" name="image2.png" descr="Ncy;&amp;Ncy;&amp;Icy;&amp;Icy;&amp;Tcy;&amp;Ocy;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54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-16016" y="1547181"/>
            <a:ext cx="899390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России более 4 млн. переломов костей осложняются образованием массивного костного дефекта </a:t>
            </a:r>
            <a:r>
              <a:rPr lang="ru-RU" altLang="ru-R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(Барабаш Ю.И.,2011 г)</a:t>
            </a:r>
          </a:p>
          <a:p>
            <a:pPr>
              <a:spcBef>
                <a:spcPct val="0"/>
              </a:spcBef>
            </a:pPr>
            <a:endParaRPr lang="ru-RU" altLang="ru-RU" sz="16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alt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млн</a:t>
            </a:r>
            <a: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человек требуется закрытие </a:t>
            </a:r>
            <a:r>
              <a:rPr lang="ru-RU" alt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посттрепанационного</a:t>
            </a:r>
            <a:r>
              <a:rPr lang="ru-RU" alt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дефекта </a:t>
            </a:r>
            <a:r>
              <a:rPr lang="ru-RU" altLang="ru-R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Лихтерман</a:t>
            </a:r>
            <a:r>
              <a:rPr lang="ru-RU" altLang="ru-R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Л.Б</a:t>
            </a:r>
            <a:r>
              <a:rPr lang="ru-RU" alt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</a:t>
            </a:r>
            <a:r>
              <a:rPr lang="ru-RU" alt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8144" y="1059200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00"/>
                </a:solidFill>
                <a:ea typeface="宋体" charset="-122"/>
              </a:rPr>
              <a:t>Данные статистики</a:t>
            </a:r>
            <a:endParaRPr lang="ru-RU" altLang="ru-RU" sz="2400" b="1" dirty="0">
              <a:solidFill>
                <a:srgbClr val="FFFF00"/>
              </a:solidFill>
              <a:ea typeface="宋体" charset="-12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6326" y="4564413"/>
            <a:ext cx="2516298" cy="2171348"/>
            <a:chOff x="512064" y="4625336"/>
            <a:chExt cx="2237486" cy="2013737"/>
          </a:xfrm>
        </p:grpSpPr>
        <p:pic>
          <p:nvPicPr>
            <p:cNvPr id="4100" name="Picture 6" descr="http://www.porjati.net/uploads/posts/2012-10/1349726529_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4" y="4625336"/>
              <a:ext cx="2237486" cy="2013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146048" y="5485900"/>
              <a:ext cx="792480" cy="24434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146" name="Picture 2" descr="Картинки по запросу дефекты кост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5"/>
          <a:stretch/>
        </p:blipFill>
        <p:spPr bwMode="auto">
          <a:xfrm>
            <a:off x="3196010" y="4564413"/>
            <a:ext cx="1618367" cy="21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60837" y="4507010"/>
            <a:ext cx="1705387" cy="2250387"/>
            <a:chOff x="6364559" y="4462260"/>
            <a:chExt cx="1688602" cy="2250387"/>
          </a:xfrm>
        </p:grpSpPr>
        <p:pic>
          <p:nvPicPr>
            <p:cNvPr id="6148" name="Picture 4" descr="Картинки по запросу ампутированная нога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559" y="4462260"/>
              <a:ext cx="1688602" cy="225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7649155" y="4723075"/>
              <a:ext cx="159026" cy="47708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152589" y="4507010"/>
            <a:ext cx="1746507" cy="2226253"/>
            <a:chOff x="7152589" y="4507010"/>
            <a:chExt cx="1746507" cy="222625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4" t="6694" r="18379"/>
            <a:stretch>
              <a:fillRect/>
            </a:stretch>
          </p:blipFill>
          <p:spPr bwMode="auto">
            <a:xfrm>
              <a:off x="7152589" y="4507010"/>
              <a:ext cx="1746507" cy="222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8016174" y="5173579"/>
              <a:ext cx="706721" cy="31875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image2.png" descr="Ncy;&amp;Ncy;&amp;Icy;&amp;Icy;&amp;Tcy;&amp;Ocy;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47683" y="13819"/>
            <a:ext cx="866793" cy="86679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248815" y="220345"/>
            <a:ext cx="6665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D </a:t>
            </a:r>
            <a:r>
              <a:rPr lang="ru-RU" altLang="ru-RU" sz="2800" b="1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печать в медицине: сегодня</a:t>
            </a:r>
            <a:endParaRPr lang="ru-RU" altLang="ru-RU" sz="28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Line 3"/>
          <p:cNvSpPr/>
          <p:nvPr/>
        </p:nvSpPr>
        <p:spPr>
          <a:xfrm>
            <a:off x="303314" y="1000712"/>
            <a:ext cx="8556480" cy="0"/>
          </a:xfrm>
          <a:prstGeom prst="line">
            <a:avLst/>
          </a:prstGeom>
          <a:ln w="57240">
            <a:solidFill>
              <a:srgbClr val="FFFFFF"/>
            </a:solidFill>
            <a:rou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6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040C7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6128</TotalTime>
  <Words>1354</Words>
  <Application>Microsoft Office PowerPoint</Application>
  <PresentationFormat>Экран (4:3)</PresentationFormat>
  <Paragraphs>172</Paragraphs>
  <Slides>25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Описание технологии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Distal stems in hip revision arthroplasty: experience with monoblock and double taper cementless revision stems.</dc:title>
  <dc:creator>Роман Горбатов</dc:creator>
  <cp:lastModifiedBy>Роман Горбатов</cp:lastModifiedBy>
  <cp:revision>383</cp:revision>
  <dcterms:modified xsi:type="dcterms:W3CDTF">2016-10-13T21:32:12Z</dcterms:modified>
</cp:coreProperties>
</file>